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79" r:id="rId2"/>
    <p:sldId id="281" r:id="rId3"/>
    <p:sldId id="272" r:id="rId4"/>
    <p:sldId id="283" r:id="rId5"/>
    <p:sldId id="274" r:id="rId6"/>
    <p:sldId id="284" r:id="rId7"/>
    <p:sldId id="308" r:id="rId8"/>
    <p:sldId id="285" r:id="rId9"/>
    <p:sldId id="286" r:id="rId10"/>
    <p:sldId id="287" r:id="rId11"/>
    <p:sldId id="288" r:id="rId12"/>
    <p:sldId id="302" r:id="rId13"/>
    <p:sldId id="289" r:id="rId14"/>
    <p:sldId id="294" r:id="rId15"/>
    <p:sldId id="295" r:id="rId16"/>
    <p:sldId id="303" r:id="rId17"/>
    <p:sldId id="304" r:id="rId18"/>
    <p:sldId id="306" r:id="rId19"/>
    <p:sldId id="305" r:id="rId20"/>
    <p:sldId id="307" r:id="rId21"/>
    <p:sldId id="271" r:id="rId22"/>
    <p:sldId id="256" r:id="rId23"/>
    <p:sldId id="309" r:id="rId24"/>
    <p:sldId id="310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07/relationships/hdphoto" Target="../media/hdphoto1.wdp"/><Relationship Id="rId1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.png"/><Relationship Id="rId18" Type="http://schemas.openxmlformats.org/officeDocument/2006/relationships/image" Target="../media/image53.png"/><Relationship Id="rId3" Type="http://schemas.openxmlformats.org/officeDocument/2006/relationships/image" Target="../media/image45.png"/><Relationship Id="rId21" Type="http://schemas.openxmlformats.org/officeDocument/2006/relationships/image" Target="../media/image55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17" Type="http://schemas.openxmlformats.org/officeDocument/2006/relationships/image" Target="../media/image4.png"/><Relationship Id="rId2" Type="http://schemas.openxmlformats.org/officeDocument/2006/relationships/image" Target="../media/image44.png"/><Relationship Id="rId16" Type="http://schemas.openxmlformats.org/officeDocument/2006/relationships/image" Target="../media/image52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8.png"/><Relationship Id="rId5" Type="http://schemas.openxmlformats.org/officeDocument/2006/relationships/image" Target="../media/image47.png"/><Relationship Id="rId15" Type="http://schemas.openxmlformats.org/officeDocument/2006/relationships/image" Target="../media/image5.png"/><Relationship Id="rId10" Type="http://schemas.openxmlformats.org/officeDocument/2006/relationships/image" Target="../media/image10.png"/><Relationship Id="rId19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2.png"/><Relationship Id="rId14" Type="http://schemas.openxmlformats.org/officeDocument/2006/relationships/image" Target="../media/image3.png"/><Relationship Id="rId2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1625" y="3259667"/>
            <a:ext cx="5988749" cy="880046"/>
          </a:xfrm>
        </p:spPr>
        <p:txBody>
          <a:bodyPr/>
          <a:lstStyle/>
          <a:p>
            <a:pPr algn="ctr"/>
            <a:r>
              <a:rPr lang="en-US" sz="4800" dirty="0">
                <a:latin typeface="Trebuchet MS" panose="020B0603020202020204" pitchFamily="34" charset="0"/>
              </a:rPr>
              <a:t>Walmart Stock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C8E0D-3C56-4ED6-B041-2D77628D4E18}"/>
              </a:ext>
            </a:extLst>
          </p:cNvPr>
          <p:cNvSpPr txBox="1"/>
          <p:nvPr/>
        </p:nvSpPr>
        <p:spPr>
          <a:xfrm>
            <a:off x="9364541" y="5975634"/>
            <a:ext cx="282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ahnschrift" panose="020B0502040204020203" pitchFamily="34" charset="0"/>
              </a:rPr>
              <a:t>- Gaurav Bhadane</a:t>
            </a:r>
            <a:br>
              <a:rPr lang="en-US" b="1" dirty="0">
                <a:latin typeface="Bahnschrift" panose="020B0502040204020203" pitchFamily="34" charset="0"/>
              </a:rPr>
            </a:br>
            <a:r>
              <a:rPr lang="en-US" b="1" dirty="0">
                <a:latin typeface="Bahnschrift" panose="020B0502040204020203" pitchFamily="34" charset="0"/>
              </a:rPr>
              <a:t>   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458D5-8CC0-4E53-BF37-52A86B2F030B}"/>
              </a:ext>
            </a:extLst>
          </p:cNvPr>
          <p:cNvSpPr txBox="1"/>
          <p:nvPr/>
        </p:nvSpPr>
        <p:spPr>
          <a:xfrm>
            <a:off x="110474" y="5975633"/>
            <a:ext cx="282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ahnschrift" panose="020B0502040204020203" pitchFamily="34" charset="0"/>
              </a:rPr>
              <a:t>Guide :  Venkat Sir</a:t>
            </a:r>
          </a:p>
          <a:p>
            <a:pPr algn="ctr"/>
            <a:r>
              <a:rPr lang="en-US" b="1" dirty="0">
                <a:latin typeface="Bahnschrift" panose="020B0502040204020203" pitchFamily="34" charset="0"/>
              </a:rPr>
              <a:t>DE Expert</a:t>
            </a:r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8A01A9-22DD-461E-B408-7D4C7C4AAA81}"/>
              </a:ext>
            </a:extLst>
          </p:cNvPr>
          <p:cNvSpPr txBox="1"/>
          <p:nvPr/>
        </p:nvSpPr>
        <p:spPr>
          <a:xfrm>
            <a:off x="3412429" y="176791"/>
            <a:ext cx="5367142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Exporting to MySQL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22EF7-A9E8-49F5-B832-7B4DC31EDDB3}"/>
              </a:ext>
            </a:extLst>
          </p:cNvPr>
          <p:cNvSpPr/>
          <p:nvPr/>
        </p:nvSpPr>
        <p:spPr>
          <a:xfrm>
            <a:off x="800710" y="1159596"/>
            <a:ext cx="10590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Create a result table in MySQL:</a:t>
            </a:r>
          </a:p>
          <a:p>
            <a:endParaRPr lang="en-US" b="1" dirty="0">
              <a:latin typeface="Bahnschrift" panose="020B0502040204020203" pitchFamily="34" charset="0"/>
            </a:endParaRPr>
          </a:p>
          <a:p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Create table result1(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Row_num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int, Date varchar(20), Symbol varchar(5),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Percentage_change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float);</a:t>
            </a:r>
            <a:endParaRPr lang="en-IN" dirty="0">
              <a:latin typeface="Bahnschrift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3056F-7ABE-499C-B520-F46F88254595}"/>
              </a:ext>
            </a:extLst>
          </p:cNvPr>
          <p:cNvSpPr/>
          <p:nvPr/>
        </p:nvSpPr>
        <p:spPr>
          <a:xfrm>
            <a:off x="800710" y="2246101"/>
            <a:ext cx="10590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Exporting the external table into MySQL result table using </a:t>
            </a:r>
            <a:r>
              <a:rPr lang="en-US" dirty="0" err="1">
                <a:latin typeface="Bahnschrift" panose="020B0502040204020203" pitchFamily="34" charset="0"/>
              </a:rPr>
              <a:t>sqoop</a:t>
            </a:r>
            <a:r>
              <a:rPr lang="en-US" dirty="0">
                <a:latin typeface="Bahnschrift" panose="020B0502040204020203" pitchFamily="34" charset="0"/>
              </a:rPr>
              <a:t>: </a:t>
            </a:r>
          </a:p>
          <a:p>
            <a:endParaRPr lang="en-US" b="1" dirty="0">
              <a:latin typeface="Bahnschrift" panose="020B0502040204020203" pitchFamily="34" charset="0"/>
            </a:endParaRPr>
          </a:p>
          <a:p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sqoop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export --connect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jdbc:mysql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://localhost/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walmart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--username root --password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cloudera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--table result1 --export-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dir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/user/hive/warehouse/hive1/000000_0 --input-fields-terminated-by ' '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1E505C-D481-4318-9CDF-C2A61A952F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3143" y="3609605"/>
            <a:ext cx="4512855" cy="28831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6695FE5-5537-4F09-A28B-41262DFBEF07}"/>
              </a:ext>
            </a:extLst>
          </p:cNvPr>
          <p:cNvSpPr/>
          <p:nvPr/>
        </p:nvSpPr>
        <p:spPr>
          <a:xfrm>
            <a:off x="887374" y="3770886"/>
            <a:ext cx="4172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After exporting to MySQL we can view the data as seen in the screenshot </a:t>
            </a:r>
            <a:endParaRPr lang="en-IN" dirty="0">
              <a:latin typeface="Bahnschrif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DC9622-F905-46A1-BC01-BB5A661E2455}"/>
              </a:ext>
            </a:extLst>
          </p:cNvPr>
          <p:cNvSpPr/>
          <p:nvPr/>
        </p:nvSpPr>
        <p:spPr>
          <a:xfrm>
            <a:off x="887374" y="4872521"/>
            <a:ext cx="41723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This output can be saved to Local File System as csv and can be used for visualization.</a:t>
            </a:r>
            <a:endParaRPr lang="en-IN" dirty="0">
              <a:latin typeface="Bahnschrift" panose="020B0502040204020203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037676-A7F2-4126-BEB1-61A1F24F64DF}"/>
              </a:ext>
            </a:extLst>
          </p:cNvPr>
          <p:cNvCxnSpPr>
            <a:cxnSpLocks/>
          </p:cNvCxnSpPr>
          <p:nvPr/>
        </p:nvCxnSpPr>
        <p:spPr>
          <a:xfrm>
            <a:off x="4615543" y="4250870"/>
            <a:ext cx="17939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61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F0BF1-CA5C-42D8-A0F3-B4493005589C}"/>
              </a:ext>
            </a:extLst>
          </p:cNvPr>
          <p:cNvSpPr/>
          <p:nvPr/>
        </p:nvSpPr>
        <p:spPr>
          <a:xfrm>
            <a:off x="1192985" y="1115608"/>
            <a:ext cx="9806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Using the CSV file created by exporting the MySQL output, creating a visualization in Tableau: </a:t>
            </a:r>
            <a:endParaRPr lang="en-IN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AD083-5358-458B-8BBF-F1BD5F712411}"/>
              </a:ext>
            </a:extLst>
          </p:cNvPr>
          <p:cNvSpPr txBox="1"/>
          <p:nvPr/>
        </p:nvSpPr>
        <p:spPr>
          <a:xfrm>
            <a:off x="2640298" y="194208"/>
            <a:ext cx="5169686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using 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91535E-5412-4984-9200-16EDF52A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08" y="1569106"/>
            <a:ext cx="7677180" cy="4846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CDFA6-A7AF-4EB1-BB4E-845874129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31" y="-260501"/>
            <a:ext cx="2868367" cy="161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3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E3C3EF8-A9A9-43F9-9AAD-0502FCD7E7C2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C41D8-992F-40CB-9008-AD6D92110D14}"/>
              </a:ext>
            </a:extLst>
          </p:cNvPr>
          <p:cNvSpPr/>
          <p:nvPr/>
        </p:nvSpPr>
        <p:spPr>
          <a:xfrm>
            <a:off x="800710" y="1473104"/>
            <a:ext cx="10590580" cy="658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3:</a:t>
            </a:r>
            <a:r>
              <a:rPr lang="en-IN" sz="14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Write a Hive query to find the date with the longest consecutive streak of increasing closing prices for every stock.</a:t>
            </a:r>
            <a:endParaRPr lang="en-IN" sz="14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F1252-1FAB-4427-A1D0-FF5F4F0BBD38}"/>
              </a:ext>
            </a:extLst>
          </p:cNvPr>
          <p:cNvSpPr/>
          <p:nvPr/>
        </p:nvSpPr>
        <p:spPr>
          <a:xfrm>
            <a:off x="800709" y="2131682"/>
            <a:ext cx="57101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Query : 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select symbol,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streak_date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streak_length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from (select symbol,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streak_date,streak_length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, ROW_NUMBER() OVER (partition by symbol order by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streak_length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 desc) as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rn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from (select symbol, dates, close, sum(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is_increasing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) OVER (partition by symbol, g order by dates) as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streak_length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, FIRST_VALUE(dates)OVER (partition by symbol, g order by dates) as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streak_date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from (select symbol, dates,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close,CASE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 WHEN LAG(close, 1) OVER (partition by symbol order by dates) &lt; close THEN 1 ELSE 0 END as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is_increasing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,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date_sub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(dates, ROW_NUMBER() OVER (partition by symbol order by dates)) as g </a:t>
            </a:r>
          </a:p>
          <a:p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from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stock_part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) as sub) as sub2) as sub3 where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rn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 = 1;</a:t>
            </a:r>
            <a:endParaRPr lang="en-IN" sz="12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475F3-9FDF-4B75-8CAF-8AC24ED3749B}"/>
              </a:ext>
            </a:extLst>
          </p:cNvPr>
          <p:cNvPicPr/>
          <p:nvPr/>
        </p:nvPicPr>
        <p:blipFill rotWithShape="1">
          <a:blip r:embed="rId2"/>
          <a:srcRect t="3512" r="4851" b="4600"/>
          <a:stretch/>
        </p:blipFill>
        <p:spPr>
          <a:xfrm>
            <a:off x="931493" y="4169139"/>
            <a:ext cx="3894507" cy="1836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598D47-D041-489E-AC0A-F75BF92ED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162" y="1986575"/>
            <a:ext cx="5104438" cy="47294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793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62F4E-B33D-47C1-AD1D-80BF9FA24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40" y="2971801"/>
            <a:ext cx="6717305" cy="3658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C1D571-D45C-406B-915D-CE2BC475C7DD}"/>
              </a:ext>
            </a:extLst>
          </p:cNvPr>
          <p:cNvSpPr/>
          <p:nvPr/>
        </p:nvSpPr>
        <p:spPr>
          <a:xfrm>
            <a:off x="800710" y="1473104"/>
            <a:ext cx="10590580" cy="658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6:</a:t>
            </a:r>
            <a:r>
              <a:rPr lang="en-IN" sz="14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Hive query to find the dates where previous day close and current day open difference is greater than 0 for each stock.</a:t>
            </a:r>
            <a:endParaRPr lang="en-IN" sz="14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796F5-B349-4A66-9358-C64ED4E1198D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D482B-C372-4608-87D0-C5A187BB1BF9}"/>
              </a:ext>
            </a:extLst>
          </p:cNvPr>
          <p:cNvSpPr/>
          <p:nvPr/>
        </p:nvSpPr>
        <p:spPr>
          <a:xfrm>
            <a:off x="800709" y="2131682"/>
            <a:ext cx="5710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latin typeface="Bahnschrift" panose="020B0502040204020203" pitchFamily="34" charset="0"/>
              </a:rPr>
              <a:t>Query : 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select symbol, dates, round(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prev_close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, 2) as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previuos_close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, round(open,2) as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current_open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 from </a:t>
            </a:r>
          </a:p>
          <a:p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(select symbol, dates, LAG(close) OVER (Partition by symbol) AS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prev_close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, open </a:t>
            </a:r>
          </a:p>
          <a:p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from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stock_part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)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st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 where (open - </a:t>
            </a:r>
            <a:r>
              <a:rPr lang="en-US" sz="1200" dirty="0" err="1">
                <a:solidFill>
                  <a:srgbClr val="0070C0"/>
                </a:solidFill>
                <a:latin typeface="Bahnschrift" panose="020B0502040204020203" pitchFamily="34" charset="0"/>
              </a:rPr>
              <a:t>prev_close</a:t>
            </a:r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) &gt; 0</a:t>
            </a:r>
          </a:p>
          <a:p>
            <a:r>
              <a:rPr lang="en-US" sz="1200" dirty="0">
                <a:solidFill>
                  <a:srgbClr val="0070C0"/>
                </a:solidFill>
                <a:latin typeface="Bahnschrift" panose="020B0502040204020203" pitchFamily="34" charset="0"/>
              </a:rPr>
              <a:t>order by CAST(dates as DATE), symbol;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D6625A-C8E9-4AA6-9989-D6DCB4D938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708" y="3332011"/>
            <a:ext cx="3557864" cy="31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86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779C14-FABA-43BB-A7C4-9A27EE92889D}"/>
              </a:ext>
            </a:extLst>
          </p:cNvPr>
          <p:cNvSpPr/>
          <p:nvPr/>
        </p:nvSpPr>
        <p:spPr>
          <a:xfrm>
            <a:off x="1516974" y="1743030"/>
            <a:ext cx="9158052" cy="31393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Bahnschrift" panose="020B0502040204020203" pitchFamily="34" charset="0"/>
              </a:rPr>
              <a:t>IMPORT LIBRARIES –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import </a:t>
            </a:r>
            <a:r>
              <a:rPr lang="en-US" dirty="0" err="1">
                <a:latin typeface="Bahnschrift" panose="020B0502040204020203" pitchFamily="34" charset="0"/>
              </a:rPr>
              <a:t>findspark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import </a:t>
            </a:r>
            <a:r>
              <a:rPr lang="en-US" dirty="0" err="1">
                <a:latin typeface="Bahnschrift" panose="020B0502040204020203" pitchFamily="34" charset="0"/>
              </a:rPr>
              <a:t>pyspark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from </a:t>
            </a:r>
            <a:r>
              <a:rPr lang="en-US" dirty="0" err="1">
                <a:latin typeface="Bahnschrift" panose="020B0502040204020203" pitchFamily="34" charset="0"/>
              </a:rPr>
              <a:t>pyspark.sql</a:t>
            </a:r>
            <a:r>
              <a:rPr lang="en-US" dirty="0">
                <a:latin typeface="Bahnschrift" panose="020B0502040204020203" pitchFamily="34" charset="0"/>
              </a:rPr>
              <a:t> import </a:t>
            </a:r>
            <a:r>
              <a:rPr lang="en-US" dirty="0" err="1">
                <a:latin typeface="Bahnschrift" panose="020B0502040204020203" pitchFamily="34" charset="0"/>
              </a:rPr>
              <a:t>SparkSession</a:t>
            </a: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from </a:t>
            </a:r>
            <a:r>
              <a:rPr lang="en-US" dirty="0" err="1">
                <a:latin typeface="Bahnschrift" panose="020B0502040204020203" pitchFamily="34" charset="0"/>
              </a:rPr>
              <a:t>pyspark.sql.functions</a:t>
            </a:r>
            <a:r>
              <a:rPr lang="en-US" dirty="0">
                <a:latin typeface="Bahnschrift" panose="020B0502040204020203" pitchFamily="34" charset="0"/>
              </a:rPr>
              <a:t> import *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Bahnschrift" panose="020B0502040204020203" pitchFamily="34" charset="0"/>
              </a:rPr>
              <a:t>READ DATAFILE</a:t>
            </a:r>
          </a:p>
          <a:p>
            <a:r>
              <a:rPr lang="en-US" dirty="0">
                <a:latin typeface="Bahnschrift" panose="020B0502040204020203" pitchFamily="34" charset="0"/>
              </a:rPr>
              <a:t>spark = </a:t>
            </a:r>
            <a:r>
              <a:rPr lang="en-US" dirty="0" err="1">
                <a:latin typeface="Bahnschrift" panose="020B0502040204020203" pitchFamily="34" charset="0"/>
              </a:rPr>
              <a:t>SparkSession.builder.appName</a:t>
            </a:r>
            <a:r>
              <a:rPr lang="en-US" dirty="0">
                <a:latin typeface="Bahnschrift" panose="020B0502040204020203" pitchFamily="34" charset="0"/>
              </a:rPr>
              <a:t>(‘</a:t>
            </a:r>
            <a:r>
              <a:rPr lang="en-US" dirty="0" err="1">
                <a:latin typeface="Bahnschrift" panose="020B0502040204020203" pitchFamily="34" charset="0"/>
              </a:rPr>
              <a:t>aggs</a:t>
            </a:r>
            <a:r>
              <a:rPr lang="en-US" dirty="0">
                <a:latin typeface="Bahnschrift" panose="020B0502040204020203" pitchFamily="34" charset="0"/>
              </a:rPr>
              <a:t>').</a:t>
            </a:r>
            <a:r>
              <a:rPr lang="en-US" dirty="0" err="1">
                <a:latin typeface="Bahnschrift" panose="020B0502040204020203" pitchFamily="34" charset="0"/>
              </a:rPr>
              <a:t>getOrCreate</a:t>
            </a:r>
            <a:r>
              <a:rPr lang="en-US" dirty="0">
                <a:latin typeface="Bahnschrift" panose="020B0502040204020203" pitchFamily="34" charset="0"/>
              </a:rPr>
              <a:t>()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df=spark.read.csv("walmart_stock.csv",</a:t>
            </a:r>
            <a:r>
              <a:rPr lang="en-US" dirty="0" err="1">
                <a:latin typeface="Bahnschrift" panose="020B0502040204020203" pitchFamily="34" charset="0"/>
              </a:rPr>
              <a:t>inferSchema</a:t>
            </a:r>
            <a:r>
              <a:rPr lang="en-US" dirty="0">
                <a:latin typeface="Bahnschrift" panose="020B0502040204020203" pitchFamily="34" charset="0"/>
              </a:rPr>
              <a:t>=</a:t>
            </a:r>
            <a:r>
              <a:rPr lang="en-US" dirty="0" err="1">
                <a:latin typeface="Bahnschrift" panose="020B0502040204020203" pitchFamily="34" charset="0"/>
              </a:rPr>
              <a:t>True,header</a:t>
            </a:r>
            <a:r>
              <a:rPr lang="en-US" dirty="0">
                <a:latin typeface="Bahnschrift" panose="020B0502040204020203" pitchFamily="34" charset="0"/>
              </a:rPr>
              <a:t>=True)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E09BB-7C72-42B9-9860-5FD11F4D4FD0}"/>
              </a:ext>
            </a:extLst>
          </p:cNvPr>
          <p:cNvSpPr txBox="1"/>
          <p:nvPr/>
        </p:nvSpPr>
        <p:spPr>
          <a:xfrm>
            <a:off x="2021537" y="159811"/>
            <a:ext cx="7139880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Processing using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PySpark :: The Examples Book">
            <a:extLst>
              <a:ext uri="{FF2B5EF4-FFF2-40B4-BE49-F238E27FC236}">
                <a16:creationId xmlns:a16="http://schemas.microsoft.com/office/drawing/2014/main" id="{BC99E445-DDD5-4DE6-A846-4C947F064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33" b="78222" l="8875" r="90000">
                        <a14:foregroundMark x1="8875" y1="42222" x2="8875" y2="42222"/>
                        <a14:foregroundMark x1="24500" y1="48889" x2="24500" y2="48889"/>
                        <a14:foregroundMark x1="40125" y1="49556" x2="40125" y2="49556"/>
                        <a14:foregroundMark x1="43125" y1="49556" x2="43125" y2="49556"/>
                        <a14:foregroundMark x1="64000" y1="46000" x2="64000" y2="46000"/>
                        <a14:foregroundMark x1="66500" y1="46667" x2="66500" y2="46667"/>
                        <a14:foregroundMark x1="76375" y1="15333" x2="76375" y2="15333"/>
                        <a14:foregroundMark x1="73125" y1="41556" x2="73125" y2="4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" t="8731" r="-287" b="28753"/>
          <a:stretch/>
        </p:blipFill>
        <p:spPr bwMode="auto">
          <a:xfrm>
            <a:off x="8949141" y="82354"/>
            <a:ext cx="2442644" cy="8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2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0D4CFC-E509-4E59-A4C6-A3D39D8119EF}"/>
              </a:ext>
            </a:extLst>
          </p:cNvPr>
          <p:cNvSpPr/>
          <p:nvPr/>
        </p:nvSpPr>
        <p:spPr>
          <a:xfrm>
            <a:off x="800710" y="1473104"/>
            <a:ext cx="10590580" cy="658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2:</a:t>
            </a:r>
            <a:r>
              <a:rPr lang="en-IN" sz="14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too many decimal places for mean and </a:t>
            </a:r>
            <a:r>
              <a:rPr lang="en-US" b="1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stddev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describe() </a:t>
            </a:r>
            <a:r>
              <a:rPr lang="en-US" b="1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Format the numbers to just show up to two decimal places.</a:t>
            </a:r>
            <a:endParaRPr lang="en-IN" sz="14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F311-4D13-4A31-B744-FEAC0BA59A4B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B697D-D666-4299-A24D-E3A2E89B83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26" y="2240554"/>
            <a:ext cx="6621145" cy="43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1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0D4CFC-E509-4E59-A4C6-A3D39D8119EF}"/>
              </a:ext>
            </a:extLst>
          </p:cNvPr>
          <p:cNvSpPr/>
          <p:nvPr/>
        </p:nvSpPr>
        <p:spPr>
          <a:xfrm>
            <a:off x="800710" y="1473104"/>
            <a:ext cx="10590580" cy="658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3:</a:t>
            </a:r>
            <a:r>
              <a:rPr lang="en-IN" sz="14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</a:t>
            </a:r>
            <a:r>
              <a:rPr lang="en-US" b="1" dirty="0" err="1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a column called HV Ratio that is the ratio of the High Price versus volume of stock traded for a day.</a:t>
            </a:r>
            <a:endParaRPr lang="en-IN" sz="14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F311-4D13-4A31-B744-FEAC0BA59A4B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F9EFF-4862-43DA-ABF7-F8D0123D7D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6"/>
          <a:stretch/>
        </p:blipFill>
        <p:spPr>
          <a:xfrm>
            <a:off x="2558996" y="2216352"/>
            <a:ext cx="7074006" cy="42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6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1E09BB-7C72-42B9-9860-5FD11F4D4FD0}"/>
              </a:ext>
            </a:extLst>
          </p:cNvPr>
          <p:cNvSpPr txBox="1"/>
          <p:nvPr/>
        </p:nvSpPr>
        <p:spPr>
          <a:xfrm>
            <a:off x="2502503" y="146593"/>
            <a:ext cx="6246465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Analysis using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77978-3462-4EC2-8C74-5E8803922C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5" y="1687723"/>
            <a:ext cx="10584288" cy="3956685"/>
          </a:xfrm>
          <a:prstGeom prst="rect">
            <a:avLst/>
          </a:prstGeom>
        </p:spPr>
      </p:pic>
      <p:pic>
        <p:nvPicPr>
          <p:cNvPr id="4" name="Picture 6" descr="Tableau and Spark SQL: Big Data just got more supercharged">
            <a:extLst>
              <a:ext uri="{FF2B5EF4-FFF2-40B4-BE49-F238E27FC236}">
                <a16:creationId xmlns:a16="http://schemas.microsoft.com/office/drawing/2014/main" id="{7724690C-A819-476E-B676-CB3C5B008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458" b="47179" l="12226" r="92947">
                        <a14:foregroundMark x1="17241" y1="38558" x2="17241" y2="38558"/>
                        <a14:foregroundMark x1="12226" y1="41066" x2="12226" y2="41066"/>
                        <a14:foregroundMark x1="20533" y1="39498" x2="20533" y2="39498"/>
                        <a14:foregroundMark x1="32915" y1="39342" x2="32915" y2="39342"/>
                        <a14:foregroundMark x1="44828" y1="39342" x2="44828" y2="39342"/>
                        <a14:foregroundMark x1="51254" y1="36991" x2="51254" y2="36991"/>
                        <a14:foregroundMark x1="54702" y1="16614" x2="54702" y2="16614"/>
                        <a14:foregroundMark x1="70219" y1="34639" x2="70219" y2="34639"/>
                        <a14:foregroundMark x1="76176" y1="37618" x2="76176" y2="37618"/>
                        <a14:foregroundMark x1="73511" y1="36991" x2="73511" y2="36991"/>
                        <a14:foregroundMark x1="70533" y1="35737" x2="70533" y2="35737"/>
                        <a14:foregroundMark x1="76803" y1="33856" x2="76803" y2="33856"/>
                        <a14:foregroundMark x1="73197" y1="42006" x2="73197" y2="42006"/>
                        <a14:foregroundMark x1="70533" y1="39969" x2="70533" y2="39969"/>
                        <a14:foregroundMark x1="76646" y1="34169" x2="76646" y2="34169"/>
                        <a14:foregroundMark x1="78840" y1="35893" x2="78840" y2="35893"/>
                        <a14:foregroundMark x1="83229" y1="41693" x2="83229" y2="41693"/>
                        <a14:foregroundMark x1="83542" y1="31975" x2="83542" y2="31975"/>
                        <a14:foregroundMark x1="89655" y1="35266" x2="89655" y2="35266"/>
                        <a14:foregroundMark x1="92947" y1="41850" x2="92947" y2="41850"/>
                        <a14:foregroundMark x1="78683" y1="36834" x2="78683" y2="36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8" t="14706" r="5258" b="48728"/>
          <a:stretch/>
        </p:blipFill>
        <p:spPr bwMode="auto">
          <a:xfrm>
            <a:off x="8748968" y="0"/>
            <a:ext cx="2380586" cy="9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0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0D4CFC-E509-4E59-A4C6-A3D39D8119EF}"/>
              </a:ext>
            </a:extLst>
          </p:cNvPr>
          <p:cNvSpPr/>
          <p:nvPr/>
        </p:nvSpPr>
        <p:spPr>
          <a:xfrm>
            <a:off x="800710" y="1473104"/>
            <a:ext cx="10590580" cy="362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5:</a:t>
            </a:r>
            <a:r>
              <a:rPr lang="en-IN" sz="14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mean of the Close column?</a:t>
            </a:r>
            <a:endParaRPr lang="en-IN" sz="14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F311-4D13-4A31-B744-FEAC0BA59A4B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EBF82-1B4D-4C37-8392-8A99B48DF9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3" y="2370665"/>
            <a:ext cx="10824072" cy="2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7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0D4CFC-E509-4E59-A4C6-A3D39D8119EF}"/>
              </a:ext>
            </a:extLst>
          </p:cNvPr>
          <p:cNvSpPr/>
          <p:nvPr/>
        </p:nvSpPr>
        <p:spPr>
          <a:xfrm>
            <a:off x="800710" y="1473104"/>
            <a:ext cx="8504157" cy="362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8:</a:t>
            </a:r>
            <a:r>
              <a:rPr lang="en-IN" sz="14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percentage of the time was the High greater than 80 dollars?</a:t>
            </a:r>
            <a:endParaRPr lang="en-IN" sz="14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F311-4D13-4A31-B744-FEAC0BA59A4B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D59B0-7A79-4D8F-91B5-CB75E83E028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42"/>
          <a:stretch/>
        </p:blipFill>
        <p:spPr bwMode="auto">
          <a:xfrm>
            <a:off x="802331" y="2384999"/>
            <a:ext cx="10587336" cy="27288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130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1FA1DA-4F13-4320-9A50-C8ADF06D6D0B}"/>
              </a:ext>
            </a:extLst>
          </p:cNvPr>
          <p:cNvSpPr txBox="1"/>
          <p:nvPr/>
        </p:nvSpPr>
        <p:spPr>
          <a:xfrm>
            <a:off x="2467913" y="144125"/>
            <a:ext cx="7256174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the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3A2ED3-74DD-4AED-9AC0-D470E3C199DC}"/>
              </a:ext>
            </a:extLst>
          </p:cNvPr>
          <p:cNvSpPr/>
          <p:nvPr/>
        </p:nvSpPr>
        <p:spPr>
          <a:xfrm>
            <a:off x="241300" y="1588886"/>
            <a:ext cx="11709400" cy="43019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29E49B-0ABF-4453-9FEE-9D552362DB71}"/>
              </a:ext>
            </a:extLst>
          </p:cNvPr>
          <p:cNvSpPr/>
          <p:nvPr/>
        </p:nvSpPr>
        <p:spPr>
          <a:xfrm>
            <a:off x="573441" y="2320778"/>
            <a:ext cx="2061754" cy="3360355"/>
          </a:xfrm>
          <a:prstGeom prst="rect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D03F5-C037-4310-BDFD-319B603969B8}"/>
              </a:ext>
            </a:extLst>
          </p:cNvPr>
          <p:cNvSpPr/>
          <p:nvPr/>
        </p:nvSpPr>
        <p:spPr>
          <a:xfrm>
            <a:off x="3488150" y="2320777"/>
            <a:ext cx="2061754" cy="3360355"/>
          </a:xfrm>
          <a:prstGeom prst="rect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13A891-EE07-4481-A41C-2C874C2A8C31}"/>
              </a:ext>
            </a:extLst>
          </p:cNvPr>
          <p:cNvSpPr/>
          <p:nvPr/>
        </p:nvSpPr>
        <p:spPr>
          <a:xfrm>
            <a:off x="6267396" y="2320778"/>
            <a:ext cx="2803337" cy="3360355"/>
          </a:xfrm>
          <a:prstGeom prst="rect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F4F641-376D-4CB6-BA36-83A28A27B9F2}"/>
              </a:ext>
            </a:extLst>
          </p:cNvPr>
          <p:cNvSpPr/>
          <p:nvPr/>
        </p:nvSpPr>
        <p:spPr>
          <a:xfrm>
            <a:off x="9556815" y="2320778"/>
            <a:ext cx="2061754" cy="3360354"/>
          </a:xfrm>
          <a:prstGeom prst="rect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BC775D2F-2267-4CA1-8D42-68421663F398}"/>
              </a:ext>
            </a:extLst>
          </p:cNvPr>
          <p:cNvSpPr/>
          <p:nvPr/>
        </p:nvSpPr>
        <p:spPr>
          <a:xfrm>
            <a:off x="1049751" y="3606800"/>
            <a:ext cx="1109134" cy="1413934"/>
          </a:xfrm>
          <a:prstGeom prst="ca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ahnschrift" panose="020B0502040204020203" pitchFamily="34" charset="0"/>
              </a:rPr>
              <a:t>RDBMS</a:t>
            </a:r>
            <a:endParaRPr lang="en-IN" b="1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C72E2-0B7D-4F5C-B5F7-52EB18011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3" y="5003922"/>
            <a:ext cx="1137789" cy="7585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B1798-23D4-4CC5-A3AA-9839B62BBE43}"/>
              </a:ext>
            </a:extLst>
          </p:cNvPr>
          <p:cNvSpPr txBox="1"/>
          <p:nvPr/>
        </p:nvSpPr>
        <p:spPr>
          <a:xfrm>
            <a:off x="1079764" y="1826921"/>
            <a:ext cx="1049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Bahnschrift" panose="020B0502040204020203" pitchFamily="34" charset="0"/>
              </a:rPr>
              <a:t>SOURCE</a:t>
            </a:r>
            <a:endParaRPr lang="en-IN" sz="16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CD015-3EFF-4BBD-BA35-558AE71B6CAC}"/>
              </a:ext>
            </a:extLst>
          </p:cNvPr>
          <p:cNvSpPr txBox="1"/>
          <p:nvPr/>
        </p:nvSpPr>
        <p:spPr>
          <a:xfrm>
            <a:off x="3620661" y="1826921"/>
            <a:ext cx="1796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Bahnschrift" panose="020B0502040204020203" pitchFamily="34" charset="0"/>
              </a:rPr>
              <a:t>DATA INGESTION</a:t>
            </a:r>
            <a:endParaRPr lang="en-IN" sz="16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3B652-B35F-4E5E-9299-6ACB25CF6DA5}"/>
              </a:ext>
            </a:extLst>
          </p:cNvPr>
          <p:cNvSpPr txBox="1"/>
          <p:nvPr/>
        </p:nvSpPr>
        <p:spPr>
          <a:xfrm>
            <a:off x="9741214" y="1826921"/>
            <a:ext cx="1692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Bahnschrift" panose="020B0502040204020203" pitchFamily="34" charset="0"/>
              </a:rPr>
              <a:t>VISUALIZATION</a:t>
            </a:r>
            <a:endParaRPr lang="en-IN" sz="16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1583B-DF4E-4DAD-BE6D-3854A6C77006}"/>
              </a:ext>
            </a:extLst>
          </p:cNvPr>
          <p:cNvSpPr txBox="1"/>
          <p:nvPr/>
        </p:nvSpPr>
        <p:spPr>
          <a:xfrm>
            <a:off x="6822586" y="1827806"/>
            <a:ext cx="1692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Bahnschrift" panose="020B0502040204020203" pitchFamily="34" charset="0"/>
              </a:rPr>
              <a:t>DATA ANALYSIS</a:t>
            </a:r>
            <a:endParaRPr lang="en-IN" sz="16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pic>
        <p:nvPicPr>
          <p:cNvPr id="20" name="Picture 2" descr="File:Apache Sqoop logo.svg - Wikimedia Commons">
            <a:extLst>
              <a:ext uri="{FF2B5EF4-FFF2-40B4-BE49-F238E27FC236}">
                <a16:creationId xmlns:a16="http://schemas.microsoft.com/office/drawing/2014/main" id="{605A05AA-3C15-4011-AB27-1BC30372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869" y="3689528"/>
            <a:ext cx="1360518" cy="3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C99693-FACD-49AC-840E-5BEAFD9DF163}"/>
              </a:ext>
            </a:extLst>
          </p:cNvPr>
          <p:cNvSpPr txBox="1"/>
          <p:nvPr/>
        </p:nvSpPr>
        <p:spPr>
          <a:xfrm>
            <a:off x="3838767" y="3380921"/>
            <a:ext cx="1360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Bahnschrift" panose="020B0502040204020203" pitchFamily="34" charset="0"/>
              </a:rPr>
              <a:t>Sqoop</a:t>
            </a:r>
            <a:endParaRPr lang="en-IN" sz="16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2A4BE2-A50D-41D2-B35C-1546C34F5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25" y="4208859"/>
            <a:ext cx="1314994" cy="657497"/>
          </a:xfrm>
          <a:prstGeom prst="rect">
            <a:avLst/>
          </a:prstGeom>
        </p:spPr>
      </p:pic>
      <p:pic>
        <p:nvPicPr>
          <p:cNvPr id="24" name="Picture 4" descr="PySpark :: The Examples Book">
            <a:extLst>
              <a:ext uri="{FF2B5EF4-FFF2-40B4-BE49-F238E27FC236}">
                <a16:creationId xmlns:a16="http://schemas.microsoft.com/office/drawing/2014/main" id="{8CEB7DB6-A0AB-401E-A7AB-4C7C0AC6A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8731" r="-287" b="13766"/>
          <a:stretch/>
        </p:blipFill>
        <p:spPr bwMode="auto">
          <a:xfrm>
            <a:off x="6474776" y="2395043"/>
            <a:ext cx="1208174" cy="52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7782979-ED87-4768-B040-306BA373E8B9}"/>
              </a:ext>
            </a:extLst>
          </p:cNvPr>
          <p:cNvCxnSpPr>
            <a:cxnSpLocks/>
            <a:endCxn id="2050" idx="3"/>
          </p:cNvCxnSpPr>
          <p:nvPr/>
        </p:nvCxnSpPr>
        <p:spPr>
          <a:xfrm>
            <a:off x="1997948" y="3023266"/>
            <a:ext cx="5726354" cy="921412"/>
          </a:xfrm>
          <a:prstGeom prst="bentConnector3">
            <a:avLst>
              <a:gd name="adj1" fmla="val 10323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Tableau and Spark SQL: Big Data just got more supercharged">
            <a:extLst>
              <a:ext uri="{FF2B5EF4-FFF2-40B4-BE49-F238E27FC236}">
                <a16:creationId xmlns:a16="http://schemas.microsoft.com/office/drawing/2014/main" id="{DB92678D-0822-4FCF-B7A8-24782CBBB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 t="14706" r="5258" b="48728"/>
          <a:stretch/>
        </p:blipFill>
        <p:spPr bwMode="auto">
          <a:xfrm>
            <a:off x="6484601" y="3087444"/>
            <a:ext cx="1208174" cy="4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Apache HBase? | AWS">
            <a:extLst>
              <a:ext uri="{FF2B5EF4-FFF2-40B4-BE49-F238E27FC236}">
                <a16:creationId xmlns:a16="http://schemas.microsoft.com/office/drawing/2014/main" id="{CE3DDDAF-4070-4576-812A-2D6762259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4918" r="9516" b="12028"/>
          <a:stretch/>
        </p:blipFill>
        <p:spPr bwMode="auto">
          <a:xfrm>
            <a:off x="6627346" y="4822275"/>
            <a:ext cx="764719" cy="5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doop Logo PNG vector in SVG, PDF, AI, CDR format">
            <a:extLst>
              <a:ext uri="{FF2B5EF4-FFF2-40B4-BE49-F238E27FC236}">
                <a16:creationId xmlns:a16="http://schemas.microsoft.com/office/drawing/2014/main" id="{B54BC753-A27B-48AD-B504-DD209568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67" y="4866356"/>
            <a:ext cx="1060011" cy="79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Tableau Logo.png - Wikimedia Commons">
            <a:extLst>
              <a:ext uri="{FF2B5EF4-FFF2-40B4-BE49-F238E27FC236}">
                <a16:creationId xmlns:a16="http://schemas.microsoft.com/office/drawing/2014/main" id="{215205B2-37FB-4B48-AE7D-DBF520BC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471" y="3789160"/>
            <a:ext cx="1722699" cy="35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36ADB17-C479-4102-907C-8363431C377E}"/>
              </a:ext>
            </a:extLst>
          </p:cNvPr>
          <p:cNvCxnSpPr>
            <a:cxnSpLocks/>
            <a:stCxn id="12" idx="4"/>
            <a:endCxn id="20" idx="1"/>
          </p:cNvCxnSpPr>
          <p:nvPr/>
        </p:nvCxnSpPr>
        <p:spPr>
          <a:xfrm flipV="1">
            <a:off x="2158885" y="3863579"/>
            <a:ext cx="1661984" cy="450188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A2B9921-1D90-4510-8841-9573F8D8E2E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181387" y="3803371"/>
            <a:ext cx="1261238" cy="734237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7480C5F-FEDF-40FC-A35F-6F5927E1496E}"/>
              </a:ext>
            </a:extLst>
          </p:cNvPr>
          <p:cNvCxnSpPr>
            <a:cxnSpLocks/>
            <a:stCxn id="20" idx="2"/>
            <a:endCxn id="1032" idx="1"/>
          </p:cNvCxnSpPr>
          <p:nvPr/>
        </p:nvCxnSpPr>
        <p:spPr>
          <a:xfrm rot="16200000" flipH="1">
            <a:off x="5023823" y="3514934"/>
            <a:ext cx="1080829" cy="2126218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AF08D68-2801-4D4F-9CD4-5A572DEA526D}"/>
              </a:ext>
            </a:extLst>
          </p:cNvPr>
          <p:cNvCxnSpPr>
            <a:cxnSpLocks/>
            <a:stCxn id="22" idx="3"/>
            <a:endCxn id="1038" idx="0"/>
          </p:cNvCxnSpPr>
          <p:nvPr/>
        </p:nvCxnSpPr>
        <p:spPr>
          <a:xfrm flipV="1">
            <a:off x="7757619" y="3377179"/>
            <a:ext cx="836632" cy="1160429"/>
          </a:xfrm>
          <a:prstGeom prst="bentConnector4">
            <a:avLst>
              <a:gd name="adj1" fmla="val 41434"/>
              <a:gd name="adj2" fmla="val 140713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8838718-9E1C-4B68-8B68-2C338C0AC1D2}"/>
              </a:ext>
            </a:extLst>
          </p:cNvPr>
          <p:cNvCxnSpPr>
            <a:cxnSpLocks/>
            <a:stCxn id="1038" idx="2"/>
            <a:endCxn id="1036" idx="2"/>
          </p:cNvCxnSpPr>
          <p:nvPr/>
        </p:nvCxnSpPr>
        <p:spPr>
          <a:xfrm rot="16200000" flipH="1">
            <a:off x="9404279" y="2977270"/>
            <a:ext cx="358515" cy="1978570"/>
          </a:xfrm>
          <a:prstGeom prst="bentConnector3">
            <a:avLst>
              <a:gd name="adj1" fmla="val 163763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File:Sql data base with logo.png - Wikimedia Commons">
            <a:extLst>
              <a:ext uri="{FF2B5EF4-FFF2-40B4-BE49-F238E27FC236}">
                <a16:creationId xmlns:a16="http://schemas.microsoft.com/office/drawing/2014/main" id="{501DC184-CC69-48B1-9ABA-5E46EFA1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838" y="3377179"/>
            <a:ext cx="878826" cy="41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Svg Free Folder Full PNG Transparent Background, Free Download #24503 -  FreeIconsPNG">
            <a:extLst>
              <a:ext uri="{FF2B5EF4-FFF2-40B4-BE49-F238E27FC236}">
                <a16:creationId xmlns:a16="http://schemas.microsoft.com/office/drawing/2014/main" id="{86EFA144-9250-4B59-B419-74B59C8C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7000" y1="28667" x2="37000" y2="28667"/>
                        <a14:foregroundMark x1="37000" y1="28667" x2="37000" y2="2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1" y="2357249"/>
            <a:ext cx="1109134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79CD949-E887-411C-A124-B8CE373796CF}"/>
              </a:ext>
            </a:extLst>
          </p:cNvPr>
          <p:cNvCxnSpPr>
            <a:cxnSpLocks/>
            <a:stCxn id="86" idx="2"/>
            <a:endCxn id="12" idx="2"/>
          </p:cNvCxnSpPr>
          <p:nvPr/>
        </p:nvCxnSpPr>
        <p:spPr>
          <a:xfrm rot="5400000">
            <a:off x="526541" y="3712310"/>
            <a:ext cx="1124668" cy="78247"/>
          </a:xfrm>
          <a:prstGeom prst="bentConnector4">
            <a:avLst>
              <a:gd name="adj1" fmla="val 24894"/>
              <a:gd name="adj2" fmla="val 5869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31AD3B4-689F-4E59-9A4C-C058D9AB8C9F}"/>
              </a:ext>
            </a:extLst>
          </p:cNvPr>
          <p:cNvSpPr txBox="1"/>
          <p:nvPr/>
        </p:nvSpPr>
        <p:spPr>
          <a:xfrm>
            <a:off x="1423156" y="2561601"/>
            <a:ext cx="1149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  <a:latin typeface="Bahnschrift" panose="020B0502040204020203" pitchFamily="34" charset="0"/>
              </a:rPr>
              <a:t>Local File System</a:t>
            </a:r>
            <a:endParaRPr lang="en-IN" sz="12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6FD673F6-63FE-4D1B-BD20-8BAA8AB91B15}"/>
              </a:ext>
            </a:extLst>
          </p:cNvPr>
          <p:cNvCxnSpPr>
            <a:cxnSpLocks/>
          </p:cNvCxnSpPr>
          <p:nvPr/>
        </p:nvCxnSpPr>
        <p:spPr>
          <a:xfrm rot="5400000">
            <a:off x="526541" y="3712311"/>
            <a:ext cx="1124668" cy="78247"/>
          </a:xfrm>
          <a:prstGeom prst="bentConnector4">
            <a:avLst>
              <a:gd name="adj1" fmla="val 24894"/>
              <a:gd name="adj2" fmla="val 58692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5B8ACB3-2D4B-41AB-9A4D-02927CAF947F}"/>
              </a:ext>
            </a:extLst>
          </p:cNvPr>
          <p:cNvCxnSpPr>
            <a:cxnSpLocks/>
            <a:stCxn id="95" idx="0"/>
            <a:endCxn id="24" idx="1"/>
          </p:cNvCxnSpPr>
          <p:nvPr/>
        </p:nvCxnSpPr>
        <p:spPr>
          <a:xfrm rot="16200000" flipH="1">
            <a:off x="4187965" y="371582"/>
            <a:ext cx="96792" cy="4476830"/>
          </a:xfrm>
          <a:prstGeom prst="bentConnector4">
            <a:avLst>
              <a:gd name="adj1" fmla="val -101218"/>
              <a:gd name="adj2" fmla="val 5642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pache Spark Streaming Checkpointing - Knoldus Blogs">
            <a:extLst>
              <a:ext uri="{FF2B5EF4-FFF2-40B4-BE49-F238E27FC236}">
                <a16:creationId xmlns:a16="http://schemas.microsoft.com/office/drawing/2014/main" id="{E02AD7A7-7573-4E3F-89F7-8B1BA5F01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7" b="16693"/>
          <a:stretch/>
        </p:blipFill>
        <p:spPr bwMode="auto">
          <a:xfrm>
            <a:off x="6495754" y="3739875"/>
            <a:ext cx="1228548" cy="4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BF6A6B01-FDD3-4A82-AA4B-A203751D39A8}"/>
              </a:ext>
            </a:extLst>
          </p:cNvPr>
          <p:cNvSpPr txBox="1"/>
          <p:nvPr/>
        </p:nvSpPr>
        <p:spPr>
          <a:xfrm>
            <a:off x="511559" y="3230280"/>
            <a:ext cx="666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Bahnschrift" panose="020B0502040204020203" pitchFamily="34" charset="0"/>
              </a:rPr>
              <a:t>Pipeline 1</a:t>
            </a:r>
            <a:endParaRPr lang="en-IN" sz="9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A2833C-8F6D-4FDE-8531-7CE1578B72DE}"/>
              </a:ext>
            </a:extLst>
          </p:cNvPr>
          <p:cNvSpPr txBox="1"/>
          <p:nvPr/>
        </p:nvSpPr>
        <p:spPr>
          <a:xfrm>
            <a:off x="2656747" y="4422191"/>
            <a:ext cx="714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Bahnschrift" panose="020B0502040204020203" pitchFamily="34" charset="0"/>
              </a:rPr>
              <a:t>Pipeline 2</a:t>
            </a:r>
            <a:endParaRPr lang="en-IN" sz="9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D423402-00DD-4F98-976D-722CEEC9948A}"/>
              </a:ext>
            </a:extLst>
          </p:cNvPr>
          <p:cNvSpPr txBox="1"/>
          <p:nvPr/>
        </p:nvSpPr>
        <p:spPr>
          <a:xfrm>
            <a:off x="5590113" y="4538801"/>
            <a:ext cx="714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Bahnschrift" panose="020B0502040204020203" pitchFamily="34" charset="0"/>
              </a:rPr>
              <a:t>Pipeline 3</a:t>
            </a:r>
            <a:endParaRPr lang="en-IN" sz="9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FCE149B-2B3C-4056-BE88-67925FDAC7A7}"/>
              </a:ext>
            </a:extLst>
          </p:cNvPr>
          <p:cNvSpPr txBox="1"/>
          <p:nvPr/>
        </p:nvSpPr>
        <p:spPr>
          <a:xfrm>
            <a:off x="5544787" y="5190425"/>
            <a:ext cx="714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Bahnschrift" panose="020B0502040204020203" pitchFamily="34" charset="0"/>
              </a:rPr>
              <a:t>Pipeline 4</a:t>
            </a:r>
            <a:endParaRPr lang="en-IN" sz="9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B04636A-2C83-4BFB-9232-35FC5BB52455}"/>
              </a:ext>
            </a:extLst>
          </p:cNvPr>
          <p:cNvSpPr txBox="1"/>
          <p:nvPr/>
        </p:nvSpPr>
        <p:spPr>
          <a:xfrm>
            <a:off x="8003178" y="2618543"/>
            <a:ext cx="714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Bahnschrift" panose="020B0502040204020203" pitchFamily="34" charset="0"/>
              </a:rPr>
              <a:t>Pipeline 5</a:t>
            </a:r>
            <a:endParaRPr lang="en-IN" sz="9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9502058-03C0-4B46-8DB6-635F30FD09A1}"/>
              </a:ext>
            </a:extLst>
          </p:cNvPr>
          <p:cNvSpPr txBox="1"/>
          <p:nvPr/>
        </p:nvSpPr>
        <p:spPr>
          <a:xfrm>
            <a:off x="9710368" y="4462627"/>
            <a:ext cx="714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Bahnschrift" panose="020B0502040204020203" pitchFamily="34" charset="0"/>
              </a:rPr>
              <a:t>Pipeline 6</a:t>
            </a:r>
            <a:endParaRPr lang="en-IN" sz="9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96B9CA97-72B9-4BAC-BF7A-16CAD1C2D8A4}"/>
              </a:ext>
            </a:extLst>
          </p:cNvPr>
          <p:cNvCxnSpPr>
            <a:cxnSpLocks/>
          </p:cNvCxnSpPr>
          <p:nvPr/>
        </p:nvCxnSpPr>
        <p:spPr>
          <a:xfrm>
            <a:off x="2572735" y="2799787"/>
            <a:ext cx="3902041" cy="517638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50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0D4CFC-E509-4E59-A4C6-A3D39D8119EF}"/>
              </a:ext>
            </a:extLst>
          </p:cNvPr>
          <p:cNvSpPr/>
          <p:nvPr/>
        </p:nvSpPr>
        <p:spPr>
          <a:xfrm>
            <a:off x="800710" y="1473104"/>
            <a:ext cx="8504157" cy="362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9:</a:t>
            </a:r>
            <a:r>
              <a:rPr lang="en-IN" sz="14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max High per year? </a:t>
            </a:r>
            <a:endParaRPr lang="en-IN" sz="14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F311-4D13-4A31-B744-FEAC0BA59A4B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29541-EDA2-41BB-BE19-1FEAE4C7FCD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4"/>
          <a:stretch/>
        </p:blipFill>
        <p:spPr bwMode="auto">
          <a:xfrm>
            <a:off x="808766" y="2257001"/>
            <a:ext cx="10574465" cy="3500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388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39F5D0-24BE-41DA-9A33-7ABECDF2620E}"/>
              </a:ext>
            </a:extLst>
          </p:cNvPr>
          <p:cNvSpPr/>
          <p:nvPr/>
        </p:nvSpPr>
        <p:spPr>
          <a:xfrm>
            <a:off x="3605883" y="2967335"/>
            <a:ext cx="4692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atin typeface="Trebuchet MS" panose="020B0603020202020204" pitchFamily="34" charset="0"/>
              </a:rPr>
              <a:t>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AD627-AF0F-4653-852F-B1F6959DC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16" y="5270670"/>
            <a:ext cx="2868367" cy="161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48CB3-A841-47CD-8A66-04B7F0AFE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5" y="4881568"/>
            <a:ext cx="2732625" cy="79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345E2-46F7-467C-BC89-DC646B6CF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16" y="3527955"/>
            <a:ext cx="2566421" cy="33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FB4F8-B047-4F55-8E3F-E1F611362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779" y="3956685"/>
            <a:ext cx="2740158" cy="338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5EB96-4091-46EF-85AA-2F68B3181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13" y="4503605"/>
            <a:ext cx="4112905" cy="290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B5761-8D78-4AC1-9C33-82985CD7B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121" y="4384179"/>
            <a:ext cx="1916816" cy="46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345D0-A243-47E5-A081-B9BD0BC8BD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4" y="1426280"/>
            <a:ext cx="2841274" cy="99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D8FA4-B2CA-4F08-8207-C7DF5AC33E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59" y="4833853"/>
            <a:ext cx="2192223" cy="1280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7A28-9A79-45C5-99CE-45D75E2221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6" y="2928508"/>
            <a:ext cx="1575311" cy="1215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2F4E4-3CBF-4D61-A5F3-2AF3659AE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48" y="5679669"/>
            <a:ext cx="1833667" cy="52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AC742-CEF2-463F-A2E1-E85BEF9067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45" y="3683744"/>
            <a:ext cx="1487427" cy="57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76D43-649C-4FB8-9C4B-A933B7F275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3" y="1831458"/>
            <a:ext cx="2722530" cy="896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D67FE5-92D7-4C70-AA0C-AF23C2F05B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71" y="2366152"/>
            <a:ext cx="893431" cy="99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D053A3-A939-4689-A8CE-1D7920D408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4" y="2928508"/>
            <a:ext cx="1465103" cy="1083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017FB-2821-415A-88FD-1CD7CBBE91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21" y="6340615"/>
            <a:ext cx="1255779" cy="289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43067-B72B-4702-B81F-F8D6392019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92" y="1336519"/>
            <a:ext cx="2308236" cy="1926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584497-3F5B-4D80-800E-752C328EBB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43" y="3367659"/>
            <a:ext cx="1263267" cy="1185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FD4E5B-8633-401D-A14D-33B5E84FD3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04" y="5783501"/>
            <a:ext cx="2634482" cy="9213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A89121-9266-49D3-9025-F9957730BB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23" y="2145915"/>
            <a:ext cx="1339194" cy="1127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1B50FB-F815-41E3-884E-36A604179D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4" y="4501885"/>
            <a:ext cx="3925832" cy="1432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4AD6E-9C60-41A1-B793-3B2D65BABA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42" y="2846817"/>
            <a:ext cx="2362205" cy="1798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5DB9C8-82C0-4BBC-A888-B6F83E3C29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10" y="3956115"/>
            <a:ext cx="2340869" cy="338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D210D0-248E-4EC7-A678-2333BFC5D21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9040" y="1032310"/>
            <a:ext cx="9793919" cy="5150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713B00-4261-43F7-BFA6-1E0146150D5B}"/>
              </a:ext>
            </a:extLst>
          </p:cNvPr>
          <p:cNvSpPr txBox="1"/>
          <p:nvPr/>
        </p:nvSpPr>
        <p:spPr>
          <a:xfrm>
            <a:off x="4491034" y="119110"/>
            <a:ext cx="2893665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33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7E588A-0113-4A2F-9507-D072CB6E3A19}"/>
              </a:ext>
            </a:extLst>
          </p:cNvPr>
          <p:cNvSpPr txBox="1"/>
          <p:nvPr/>
        </p:nvSpPr>
        <p:spPr>
          <a:xfrm>
            <a:off x="2651917" y="152977"/>
            <a:ext cx="6888166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Insights from Visualizations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6AD93-D4CC-43E0-98D1-A187C0F965D2}"/>
              </a:ext>
            </a:extLst>
          </p:cNvPr>
          <p:cNvSpPr txBox="1"/>
          <p:nvPr/>
        </p:nvSpPr>
        <p:spPr>
          <a:xfrm>
            <a:off x="1647311" y="1720840"/>
            <a:ext cx="889737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We are able to conclude that AAL stock was purchased in huge quantities in the year 2020 – around  $17.2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The top 3 dates where open to close percentage change is more for ABIO stock compared to other stocks. But even then the difference between the 2</a:t>
            </a:r>
            <a:r>
              <a:rPr lang="en-US" baseline="30000" dirty="0">
                <a:latin typeface="Bahnschrift" panose="020B0502040204020203" pitchFamily="34" charset="0"/>
              </a:rPr>
              <a:t>nd</a:t>
            </a:r>
            <a:r>
              <a:rPr lang="en-US" dirty="0">
                <a:latin typeface="Bahnschrift" panose="020B0502040204020203" pitchFamily="34" charset="0"/>
              </a:rPr>
              <a:t> and 3</a:t>
            </a:r>
            <a:r>
              <a:rPr lang="en-US" baseline="30000" dirty="0">
                <a:latin typeface="Bahnschrift" panose="020B0502040204020203" pitchFamily="34" charset="0"/>
              </a:rPr>
              <a:t>rd</a:t>
            </a:r>
            <a:r>
              <a:rPr lang="en-US" dirty="0">
                <a:latin typeface="Bahnschrift" panose="020B0502040204020203" pitchFamily="34" charset="0"/>
              </a:rPr>
              <a:t> date is around 10 years – which shows that there might be a drop in the stock price during these 10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ABMD kept increasing for around 8 days in 2012 which suggests that the stock was doing well during that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The AAL stock has the highest Volume to High ratio as compared to other stocks which is significantly low – This specifies that people have great interest in this particular stock, regardless of the price.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9179F9-B7BE-4827-B99B-66F5659130BE}"/>
              </a:ext>
            </a:extLst>
          </p:cNvPr>
          <p:cNvSpPr/>
          <p:nvPr/>
        </p:nvSpPr>
        <p:spPr>
          <a:xfrm>
            <a:off x="9164621" y="5453503"/>
            <a:ext cx="27601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AAL – American Airlines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AAOI – Applied </a:t>
            </a:r>
            <a:r>
              <a:rPr lang="en-US" sz="1400" dirty="0" err="1">
                <a:latin typeface="Bahnschrift" panose="020B0502040204020203" pitchFamily="34" charset="0"/>
              </a:rPr>
              <a:t>Optoelectrics</a:t>
            </a:r>
            <a:endParaRPr lang="en-US" sz="14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ABMD – </a:t>
            </a:r>
            <a:r>
              <a:rPr lang="en-US" sz="1400" dirty="0" err="1">
                <a:latin typeface="Bahnschrift" panose="020B0502040204020203" pitchFamily="34" charset="0"/>
              </a:rPr>
              <a:t>Abiomed</a:t>
            </a:r>
            <a:r>
              <a:rPr lang="en-US" sz="1400" dirty="0">
                <a:latin typeface="Bahnschrift" panose="020B0502040204020203" pitchFamily="34" charset="0"/>
              </a:rPr>
              <a:t> Inc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Bahnschrift" panose="020B0502040204020203" pitchFamily="34" charset="0"/>
              </a:rPr>
              <a:t>ABIO - ARCA </a:t>
            </a:r>
            <a:r>
              <a:rPr lang="en-US" sz="1400" dirty="0" err="1">
                <a:latin typeface="Bahnschrift" panose="020B0502040204020203" pitchFamily="34" charset="0"/>
              </a:rPr>
              <a:t>BioPharma</a:t>
            </a:r>
            <a:r>
              <a:rPr lang="en-US" sz="1400" dirty="0">
                <a:latin typeface="Bahnschrift" panose="020B0502040204020203" pitchFamily="34" charset="0"/>
              </a:rPr>
              <a:t> Inc </a:t>
            </a:r>
          </a:p>
        </p:txBody>
      </p:sp>
    </p:spTree>
    <p:extLst>
      <p:ext uri="{BB962C8B-B14F-4D97-AF65-F5344CB8AC3E}">
        <p14:creationId xmlns:p14="http://schemas.microsoft.com/office/powerpoint/2010/main" val="202026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1E09BB-7C72-42B9-9860-5FD11F4D4FD0}"/>
              </a:ext>
            </a:extLst>
          </p:cNvPr>
          <p:cNvSpPr txBox="1"/>
          <p:nvPr/>
        </p:nvSpPr>
        <p:spPr>
          <a:xfrm>
            <a:off x="2361171" y="151103"/>
            <a:ext cx="6598800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Streaming Analysis using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pache Spark Streaming — ThirdEye Data">
            <a:extLst>
              <a:ext uri="{FF2B5EF4-FFF2-40B4-BE49-F238E27FC236}">
                <a16:creationId xmlns:a16="http://schemas.microsoft.com/office/drawing/2014/main" id="{E2AA5060-C2C7-4F3A-8D7B-37F117AA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388" y="-512570"/>
            <a:ext cx="3034800" cy="18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F5270-4538-4A05-ABE5-C627F561AD2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96"/>
          <a:stretch/>
        </p:blipFill>
        <p:spPr bwMode="auto">
          <a:xfrm>
            <a:off x="225002" y="1884842"/>
            <a:ext cx="3867150" cy="1581150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66F24-399E-4137-ACFB-172847833E0F}"/>
              </a:ext>
            </a:extLst>
          </p:cNvPr>
          <p:cNvSpPr txBox="1"/>
          <p:nvPr/>
        </p:nvSpPr>
        <p:spPr>
          <a:xfrm>
            <a:off x="279776" y="1278125"/>
            <a:ext cx="375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0070C0"/>
                </a:solidFill>
                <a:latin typeface="Bahnschrift" panose="020B0502040204020203" pitchFamily="34" charset="0"/>
              </a:rPr>
              <a:t>stock_details_socket.sh – </a:t>
            </a:r>
            <a:r>
              <a:rPr lang="en-IN" sz="1600" b="1" dirty="0">
                <a:latin typeface="Bahnschrift" panose="020B0502040204020203" pitchFamily="34" charset="0"/>
              </a:rPr>
              <a:t>reading  line by line from stock_stream_data.csv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DA92CB-B7FC-4D42-98DE-60CB8FCB09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83" y="1702072"/>
            <a:ext cx="6401032" cy="1946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396B8-C977-497E-80E3-2E059D889C6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60" y="4495693"/>
            <a:ext cx="3755055" cy="1956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721CB-DCA5-4455-92DC-157CCA0842E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2" y="5010151"/>
            <a:ext cx="7236317" cy="927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B5F59C-44D2-4A2D-B6B2-339E4065258B}"/>
              </a:ext>
            </a:extLst>
          </p:cNvPr>
          <p:cNvSpPr txBox="1"/>
          <p:nvPr/>
        </p:nvSpPr>
        <p:spPr>
          <a:xfrm>
            <a:off x="8775299" y="4078483"/>
            <a:ext cx="235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0070C0"/>
                </a:solidFill>
                <a:latin typeface="Bahnschrift" panose="020B0502040204020203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B65A9-972F-45DB-9F9E-8CE15B6D35DC}"/>
              </a:ext>
            </a:extLst>
          </p:cNvPr>
          <p:cNvSpPr txBox="1"/>
          <p:nvPr/>
        </p:nvSpPr>
        <p:spPr>
          <a:xfrm>
            <a:off x="2666672" y="4649655"/>
            <a:ext cx="235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0070C0"/>
                </a:solidFill>
                <a:latin typeface="Bahnschrift" panose="020B0502040204020203" pitchFamily="34" charset="0"/>
              </a:rPr>
              <a:t>Running the job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81452-FB05-49E8-8DE3-58E9F81D7D7E}"/>
              </a:ext>
            </a:extLst>
          </p:cNvPr>
          <p:cNvSpPr txBox="1"/>
          <p:nvPr/>
        </p:nvSpPr>
        <p:spPr>
          <a:xfrm>
            <a:off x="7452311" y="1312489"/>
            <a:ext cx="235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0070C0"/>
                </a:solidFill>
                <a:latin typeface="Bahnschrift" panose="020B0502040204020203" pitchFamily="34" charset="0"/>
              </a:rPr>
              <a:t>stream.py – </a:t>
            </a:r>
            <a:r>
              <a:rPr lang="en-IN" sz="1600" b="1" dirty="0">
                <a:latin typeface="Bahnschrift" panose="020B0502040204020203" pitchFamily="34" charset="0"/>
              </a:rPr>
              <a:t>code file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29AF54F-F7F4-45A1-993A-6D530976E39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092152" y="2675417"/>
            <a:ext cx="133613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52BF669-1D50-4A54-8817-3057677735C1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5400000">
            <a:off x="5735534" y="1756390"/>
            <a:ext cx="1000892" cy="47856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A372971-2326-4F1E-BA81-097E3EC32519}"/>
              </a:ext>
            </a:extLst>
          </p:cNvPr>
          <p:cNvCxnSpPr>
            <a:cxnSpLocks/>
            <a:stCxn id="12" idx="2"/>
            <a:endCxn id="11" idx="1"/>
          </p:cNvCxnSpPr>
          <p:nvPr/>
        </p:nvCxnSpPr>
        <p:spPr>
          <a:xfrm rot="5400000" flipH="1" flipV="1">
            <a:off x="5726812" y="3590293"/>
            <a:ext cx="463795" cy="4231099"/>
          </a:xfrm>
          <a:prstGeom prst="bentConnector4">
            <a:avLst>
              <a:gd name="adj1" fmla="val -49289"/>
              <a:gd name="adj2" fmla="val 9275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D1AE507-F38F-40B0-A45F-C4C5EE83203A}"/>
              </a:ext>
            </a:extLst>
          </p:cNvPr>
          <p:cNvCxnSpPr>
            <a:cxnSpLocks/>
          </p:cNvCxnSpPr>
          <p:nvPr/>
        </p:nvCxnSpPr>
        <p:spPr>
          <a:xfrm>
            <a:off x="4092152" y="2675418"/>
            <a:ext cx="1336131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17C94AC-5034-4279-B956-1853BCEFAEB0}"/>
              </a:ext>
            </a:extLst>
          </p:cNvPr>
          <p:cNvCxnSpPr>
            <a:cxnSpLocks/>
          </p:cNvCxnSpPr>
          <p:nvPr/>
        </p:nvCxnSpPr>
        <p:spPr>
          <a:xfrm rot="5400000">
            <a:off x="5735534" y="1756391"/>
            <a:ext cx="1000892" cy="478563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129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2901" y="3024965"/>
            <a:ext cx="4246198" cy="808070"/>
          </a:xfrm>
        </p:spPr>
        <p:txBody>
          <a:bodyPr/>
          <a:lstStyle/>
          <a:p>
            <a:pPr algn="ctr"/>
            <a:r>
              <a:rPr lang="en-IN" sz="6000" dirty="0">
                <a:latin typeface="Trebuchet MS" panose="020B06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9581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3803712" y="272586"/>
            <a:ext cx="3540702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311852" y="1640589"/>
            <a:ext cx="88973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hnschrift" panose="020B0502040204020203" pitchFamily="34" charset="0"/>
              </a:rPr>
              <a:t>Date</a:t>
            </a:r>
            <a:r>
              <a:rPr lang="en-US" dirty="0">
                <a:latin typeface="Bahnschrift" panose="020B0502040204020203" pitchFamily="34" charset="0"/>
              </a:rPr>
              <a:t>: Stock trading dates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hnschrift" panose="020B0502040204020203" pitchFamily="34" charset="0"/>
              </a:rPr>
              <a:t>Open</a:t>
            </a:r>
            <a:r>
              <a:rPr lang="en-US" dirty="0">
                <a:latin typeface="Bahnschrift" panose="020B0502040204020203" pitchFamily="34" charset="0"/>
              </a:rPr>
              <a:t>: Opening price of a stock in the beginning of the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hnschrift" panose="020B0502040204020203" pitchFamily="34" charset="0"/>
              </a:rPr>
              <a:t>Close</a:t>
            </a:r>
            <a:r>
              <a:rPr lang="en-US" dirty="0">
                <a:latin typeface="Bahnschrift" panose="020B0502040204020203" pitchFamily="34" charset="0"/>
              </a:rPr>
              <a:t>: Closing price of a stock at the end of the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hnschrift" panose="020B0502040204020203" pitchFamily="34" charset="0"/>
              </a:rPr>
              <a:t>High</a:t>
            </a:r>
            <a:r>
              <a:rPr lang="en-US" dirty="0">
                <a:latin typeface="Bahnschrift" panose="020B0502040204020203" pitchFamily="34" charset="0"/>
              </a:rPr>
              <a:t>: Highest price at which a stock is traded during the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hnschrift" panose="020B0502040204020203" pitchFamily="34" charset="0"/>
              </a:rPr>
              <a:t>Low</a:t>
            </a:r>
            <a:r>
              <a:rPr lang="en-US" dirty="0">
                <a:latin typeface="Bahnschrift" panose="020B0502040204020203" pitchFamily="34" charset="0"/>
              </a:rPr>
              <a:t>: Lowest price at which a stock is traded during the day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hnschrift" panose="020B0502040204020203" pitchFamily="34" charset="0"/>
              </a:rPr>
              <a:t>Volume</a:t>
            </a:r>
            <a:r>
              <a:rPr lang="en-US" dirty="0">
                <a:latin typeface="Bahnschrift" panose="020B0502040204020203" pitchFamily="34" charset="0"/>
              </a:rPr>
              <a:t>: Total no .of shares of a stock traded during the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hnschrift" panose="020B0502040204020203" pitchFamily="34" charset="0"/>
              </a:rPr>
              <a:t>Adjusted Close</a:t>
            </a:r>
            <a:r>
              <a:rPr lang="en-US" dirty="0">
                <a:latin typeface="Bahnschrift" panose="020B0502040204020203" pitchFamily="34" charset="0"/>
              </a:rPr>
              <a:t>: The stock price after considering dividends paid to shareholders.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C892C-5946-4F46-80A6-A1ACCBF42C0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8" r="32883" b="2633"/>
          <a:stretch/>
        </p:blipFill>
        <p:spPr bwMode="auto">
          <a:xfrm>
            <a:off x="1919934" y="4023359"/>
            <a:ext cx="7681211" cy="2031324"/>
          </a:xfrm>
          <a:prstGeom prst="rect">
            <a:avLst/>
          </a:prstGeom>
          <a:ln>
            <a:noFill/>
          </a:ln>
          <a:effectLst>
            <a:outerShdw blurRad="241300" dist="25400" dir="2700000" sx="101000" sy="101000" algn="tl" rotWithShape="0">
              <a:prstClr val="black">
                <a:alpha val="59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E6C38A-C6EB-47E2-B0B1-692AFA9135B9}"/>
              </a:ext>
            </a:extLst>
          </p:cNvPr>
          <p:cNvSpPr/>
          <p:nvPr/>
        </p:nvSpPr>
        <p:spPr>
          <a:xfrm>
            <a:off x="10448626" y="1839199"/>
            <a:ext cx="1512508" cy="817052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AAL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Total Records : </a:t>
            </a: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4333</a:t>
            </a:r>
            <a:endParaRPr lang="en-IN" sz="1400" b="1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E4136-27DC-402D-B336-497788E4DC42}"/>
              </a:ext>
            </a:extLst>
          </p:cNvPr>
          <p:cNvSpPr txBox="1"/>
          <p:nvPr/>
        </p:nvSpPr>
        <p:spPr>
          <a:xfrm>
            <a:off x="10133814" y="1128074"/>
            <a:ext cx="2029097" cy="589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Available Tables and no .of records</a:t>
            </a:r>
            <a:endParaRPr lang="en-IN" sz="1600" dirty="0">
              <a:latin typeface="Bahnschrift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0449BB-E0BB-45BE-8B6E-5B3B5954083D}"/>
              </a:ext>
            </a:extLst>
          </p:cNvPr>
          <p:cNvSpPr/>
          <p:nvPr/>
        </p:nvSpPr>
        <p:spPr>
          <a:xfrm>
            <a:off x="10448626" y="2739810"/>
            <a:ext cx="1512508" cy="817052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ABIO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Total Records : </a:t>
            </a: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6379</a:t>
            </a:r>
            <a:endParaRPr lang="en-IN" sz="1400" b="1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9DCAE0-4E70-4A75-AA74-F1BE20097137}"/>
              </a:ext>
            </a:extLst>
          </p:cNvPr>
          <p:cNvSpPr/>
          <p:nvPr/>
        </p:nvSpPr>
        <p:spPr>
          <a:xfrm>
            <a:off x="10448626" y="3631230"/>
            <a:ext cx="1512508" cy="817052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AAOI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Total Records : </a:t>
            </a: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2320</a:t>
            </a:r>
            <a:endParaRPr lang="en-IN" sz="1400" b="1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87D6BD0-216C-45C8-89C7-5D9A3C7F8992}"/>
              </a:ext>
            </a:extLst>
          </p:cNvPr>
          <p:cNvSpPr/>
          <p:nvPr/>
        </p:nvSpPr>
        <p:spPr>
          <a:xfrm>
            <a:off x="10448626" y="4522650"/>
            <a:ext cx="1512508" cy="817052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ABMD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Total Records : </a:t>
            </a:r>
            <a:r>
              <a:rPr lang="en-US" sz="1400" b="1" dirty="0">
                <a:solidFill>
                  <a:schemeClr val="tx1"/>
                </a:solidFill>
                <a:latin typeface="Bahnschrift" panose="020B0502040204020203" pitchFamily="34" charset="0"/>
              </a:rPr>
              <a:t>8916</a:t>
            </a:r>
            <a:endParaRPr lang="en-IN" sz="1400" b="1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454AF0-80F1-4C04-BB07-67ED78E10E1F}"/>
              </a:ext>
            </a:extLst>
          </p:cNvPr>
          <p:cNvSpPr txBox="1"/>
          <p:nvPr/>
        </p:nvSpPr>
        <p:spPr>
          <a:xfrm>
            <a:off x="10448626" y="5484935"/>
            <a:ext cx="1579216" cy="589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" panose="020B0502040204020203" pitchFamily="34" charset="0"/>
              </a:rPr>
              <a:t>Total Records : </a:t>
            </a:r>
            <a:r>
              <a:rPr lang="en-US" sz="1600" b="1" dirty="0">
                <a:latin typeface="Bahnschrift" panose="020B0502040204020203" pitchFamily="34" charset="0"/>
              </a:rPr>
              <a:t>21948</a:t>
            </a:r>
            <a:endParaRPr lang="en-IN" sz="16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106563-DEC7-4247-BF74-E8FCE9A07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728" y="-77275"/>
            <a:ext cx="1159272" cy="772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C76EA-3004-4363-9761-C8F2484CA630}"/>
              </a:ext>
            </a:extLst>
          </p:cNvPr>
          <p:cNvSpPr txBox="1"/>
          <p:nvPr/>
        </p:nvSpPr>
        <p:spPr>
          <a:xfrm>
            <a:off x="1647310" y="1094890"/>
            <a:ext cx="100395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Create 4 tables in MySQL – </a:t>
            </a:r>
            <a:r>
              <a:rPr lang="en-US" b="1" dirty="0" err="1">
                <a:latin typeface="Bahnschrift" panose="020B0502040204020203" pitchFamily="34" charset="0"/>
              </a:rPr>
              <a:t>abio</a:t>
            </a:r>
            <a:r>
              <a:rPr lang="en-US" b="1" dirty="0">
                <a:latin typeface="Bahnschrift" panose="020B0502040204020203" pitchFamily="34" charset="0"/>
              </a:rPr>
              <a:t>, </a:t>
            </a:r>
            <a:r>
              <a:rPr lang="en-US" b="1" dirty="0" err="1">
                <a:latin typeface="Bahnschrift" panose="020B0502040204020203" pitchFamily="34" charset="0"/>
              </a:rPr>
              <a:t>aal</a:t>
            </a:r>
            <a:r>
              <a:rPr lang="en-US" b="1" dirty="0">
                <a:latin typeface="Bahnschrift" panose="020B0502040204020203" pitchFamily="34" charset="0"/>
              </a:rPr>
              <a:t>, </a:t>
            </a:r>
            <a:r>
              <a:rPr lang="en-US" b="1" dirty="0" err="1">
                <a:latin typeface="Bahnschrift" panose="020B0502040204020203" pitchFamily="34" charset="0"/>
              </a:rPr>
              <a:t>aaoi</a:t>
            </a:r>
            <a:r>
              <a:rPr lang="en-US" b="1" dirty="0">
                <a:latin typeface="Bahnschrift" panose="020B0502040204020203" pitchFamily="34" charset="0"/>
              </a:rPr>
              <a:t>, </a:t>
            </a:r>
            <a:r>
              <a:rPr lang="en-US" b="1" dirty="0" err="1">
                <a:latin typeface="Bahnschrift" panose="020B0502040204020203" pitchFamily="34" charset="0"/>
              </a:rPr>
              <a:t>abmd</a:t>
            </a:r>
            <a:endParaRPr lang="en-US" b="1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Move the data in </a:t>
            </a:r>
            <a:r>
              <a:rPr lang="en-US" b="1" dirty="0">
                <a:latin typeface="Bahnschrift" panose="020B0502040204020203" pitchFamily="34" charset="0"/>
              </a:rPr>
              <a:t>Local File </a:t>
            </a:r>
            <a:r>
              <a:rPr lang="en-US" b="1" dirty="0" err="1">
                <a:latin typeface="Bahnschrift" panose="020B0502040204020203" pitchFamily="34" charset="0"/>
              </a:rPr>
              <a:t>Sytem</a:t>
            </a:r>
            <a:r>
              <a:rPr lang="en-US" b="1" dirty="0">
                <a:latin typeface="Bahnschrift" panose="020B0502040204020203" pitchFamily="34" charset="0"/>
              </a:rPr>
              <a:t> </a:t>
            </a:r>
            <a:r>
              <a:rPr lang="en-US" dirty="0">
                <a:latin typeface="Bahnschrift" panose="020B0502040204020203" pitchFamily="34" charset="0"/>
              </a:rPr>
              <a:t>to each </a:t>
            </a:r>
            <a:r>
              <a:rPr lang="en-US" b="1" dirty="0">
                <a:latin typeface="Bahnschrift" panose="020B0502040204020203" pitchFamily="34" charset="0"/>
              </a:rPr>
              <a:t>MySQL</a:t>
            </a:r>
            <a:r>
              <a:rPr lang="en-US" dirty="0">
                <a:latin typeface="Bahnschrift" panose="020B0502040204020203" pitchFamily="34" charset="0"/>
              </a:rPr>
              <a:t> table using the following command: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Bahnschrift" panose="020B0502040204020203" pitchFamily="34" charset="0"/>
              </a:rPr>
              <a:t>LOAD DATA LOCAL INFILE '/home/</a:t>
            </a:r>
            <a:r>
              <a:rPr lang="en-US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cloudera</a:t>
            </a:r>
            <a:r>
              <a:rPr lang="en-US" b="1" dirty="0">
                <a:solidFill>
                  <a:srgbClr val="0070C0"/>
                </a:solidFill>
                <a:latin typeface="Bahnschrift" panose="020B0502040204020203" pitchFamily="34" charset="0"/>
              </a:rPr>
              <a:t>/Desktop/ABIO.csv' into table </a:t>
            </a:r>
            <a:r>
              <a:rPr lang="en-US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abio</a:t>
            </a:r>
            <a:r>
              <a:rPr lang="en-US" b="1" dirty="0">
                <a:solidFill>
                  <a:srgbClr val="0070C0"/>
                </a:solidFill>
                <a:latin typeface="Bahnschrift" panose="020B0502040204020203" pitchFamily="34" charset="0"/>
              </a:rPr>
              <a:t> FIELDS 	TERMINATED BY "," LINES TERMINATED BY ‘\n’ (</a:t>
            </a:r>
            <a:r>
              <a:rPr lang="en-US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date,low,open,vol,high,close,adj_close</a:t>
            </a:r>
            <a:r>
              <a:rPr lang="en-US" b="1" dirty="0">
                <a:solidFill>
                  <a:srgbClr val="0070C0"/>
                </a:solidFill>
                <a:latin typeface="Bahnschrift" panose="020B0502040204020203" pitchFamily="34" charset="0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Add symbol column to the tables using </a:t>
            </a:r>
            <a:r>
              <a:rPr lang="en-US" b="1" dirty="0">
                <a:latin typeface="Bahnschrift" panose="020B0502040204020203" pitchFamily="34" charset="0"/>
              </a:rPr>
              <a:t>ALTER</a:t>
            </a:r>
            <a:r>
              <a:rPr lang="en-US" dirty="0">
                <a:latin typeface="Bahnschrift" panose="020B0502040204020203" pitchFamily="34" charset="0"/>
              </a:rPr>
              <a:t>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Merge all tables into one – ‘</a:t>
            </a:r>
            <a:r>
              <a:rPr lang="en-US" b="1" dirty="0">
                <a:latin typeface="Bahnschrift" panose="020B0502040204020203" pitchFamily="34" charset="0"/>
              </a:rPr>
              <a:t>stock</a:t>
            </a:r>
            <a:r>
              <a:rPr lang="en-US" dirty="0">
                <a:latin typeface="Bahnschrift" panose="020B0502040204020203" pitchFamily="34" charset="0"/>
              </a:rPr>
              <a:t>’, using </a:t>
            </a:r>
            <a:r>
              <a:rPr lang="en-US" b="1" dirty="0">
                <a:latin typeface="Bahnschrift" panose="020B0502040204020203" pitchFamily="34" charset="0"/>
              </a:rPr>
              <a:t>UNION ALL </a:t>
            </a:r>
            <a:r>
              <a:rPr lang="en-US" dirty="0">
                <a:latin typeface="Bahnschrift" panose="020B0502040204020203" pitchFamily="34" charset="0"/>
              </a:rPr>
              <a:t>command.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3F9E0-9F7E-4C60-B0EF-CAB03E0AD37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2" b="72862"/>
          <a:stretch/>
        </p:blipFill>
        <p:spPr bwMode="auto">
          <a:xfrm>
            <a:off x="1836645" y="3429000"/>
            <a:ext cx="9850257" cy="772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EDE669-3FF5-4C0A-9298-FEC8A14E557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0" b="80399"/>
          <a:stretch/>
        </p:blipFill>
        <p:spPr>
          <a:xfrm>
            <a:off x="1836645" y="4435706"/>
            <a:ext cx="4853721" cy="503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249F87-C60E-4ED9-9545-5300232D1FE8}"/>
              </a:ext>
            </a:extLst>
          </p:cNvPr>
          <p:cNvSpPr txBox="1"/>
          <p:nvPr/>
        </p:nvSpPr>
        <p:spPr>
          <a:xfrm>
            <a:off x="3803712" y="272586"/>
            <a:ext cx="4034002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Loading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E58BE7-8DE2-44BB-8C0E-1550F688773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96"/>
          <a:stretch/>
        </p:blipFill>
        <p:spPr>
          <a:xfrm>
            <a:off x="1818585" y="5173106"/>
            <a:ext cx="9214143" cy="480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1CAE28-6F25-4903-8F6B-0FFC8032914A}"/>
              </a:ext>
            </a:extLst>
          </p:cNvPr>
          <p:cNvSpPr/>
          <p:nvPr/>
        </p:nvSpPr>
        <p:spPr>
          <a:xfrm>
            <a:off x="1481037" y="3652908"/>
            <a:ext cx="3179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06B7F-8AC0-482F-96FA-7BD12C0CA862}"/>
              </a:ext>
            </a:extLst>
          </p:cNvPr>
          <p:cNvSpPr/>
          <p:nvPr/>
        </p:nvSpPr>
        <p:spPr>
          <a:xfrm>
            <a:off x="1481037" y="4449149"/>
            <a:ext cx="3179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26300-CB61-4A48-9A9B-333E695D47E5}"/>
              </a:ext>
            </a:extLst>
          </p:cNvPr>
          <p:cNvSpPr/>
          <p:nvPr/>
        </p:nvSpPr>
        <p:spPr>
          <a:xfrm>
            <a:off x="1481037" y="5213519"/>
            <a:ext cx="3179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87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BA512B-064A-4801-A41A-1BCA7E4CA3E0}"/>
              </a:ext>
            </a:extLst>
          </p:cNvPr>
          <p:cNvSpPr txBox="1"/>
          <p:nvPr/>
        </p:nvSpPr>
        <p:spPr>
          <a:xfrm>
            <a:off x="3218541" y="170986"/>
            <a:ext cx="5754915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Batch Processing </a:t>
            </a: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0FEF6-C762-46B6-94D6-FA4D5A6ECBE3}"/>
              </a:ext>
            </a:extLst>
          </p:cNvPr>
          <p:cNvSpPr txBox="1"/>
          <p:nvPr/>
        </p:nvSpPr>
        <p:spPr>
          <a:xfrm>
            <a:off x="1647311" y="1720840"/>
            <a:ext cx="88973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First we, import the data from </a:t>
            </a:r>
            <a:r>
              <a:rPr lang="en-US" b="1" dirty="0">
                <a:latin typeface="Bahnschrift" panose="020B0502040204020203" pitchFamily="34" charset="0"/>
              </a:rPr>
              <a:t>MySQL to Hive Data Warehouse </a:t>
            </a:r>
            <a:r>
              <a:rPr lang="en-US" dirty="0">
                <a:latin typeface="Bahnschrift" panose="020B0502040204020203" pitchFamily="34" charset="0"/>
              </a:rPr>
              <a:t>using </a:t>
            </a:r>
            <a:r>
              <a:rPr lang="en-US" b="1" dirty="0">
                <a:latin typeface="Bahnschrift" panose="020B0502040204020203" pitchFamily="34" charset="0"/>
              </a:rPr>
              <a:t>Sqoop import </a:t>
            </a:r>
            <a:r>
              <a:rPr lang="en-US" dirty="0">
                <a:latin typeface="Bahnschrift" panose="020B0502040204020203" pitchFamily="34" charset="0"/>
              </a:rPr>
              <a:t>pipeline.</a:t>
            </a:r>
          </a:p>
          <a:p>
            <a:r>
              <a:rPr lang="en-US" dirty="0">
                <a:latin typeface="Bahnschrift" panose="020B0502040204020203" pitchFamily="34" charset="0"/>
              </a:rPr>
              <a:t>Instead of putting data into HDFS, we put directly into Hive, which saves us from wasting resources and time.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We use the following command in the Cloudera Command-Line: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b="1" dirty="0" err="1">
                <a:latin typeface="Bahnschrift" panose="020B0502040204020203" pitchFamily="34" charset="0"/>
              </a:rPr>
              <a:t>sqoop</a:t>
            </a:r>
            <a:r>
              <a:rPr lang="en-US" b="1" dirty="0">
                <a:latin typeface="Bahnschrift" panose="020B0502040204020203" pitchFamily="34" charset="0"/>
              </a:rPr>
              <a:t> import --connect </a:t>
            </a:r>
            <a:r>
              <a:rPr lang="en-US" b="1" dirty="0" err="1">
                <a:latin typeface="Bahnschrift" panose="020B0502040204020203" pitchFamily="34" charset="0"/>
              </a:rPr>
              <a:t>jdbc:mysql</a:t>
            </a:r>
            <a:r>
              <a:rPr lang="en-US" b="1" dirty="0">
                <a:latin typeface="Bahnschrift" panose="020B0502040204020203" pitchFamily="34" charset="0"/>
              </a:rPr>
              <a:t>://localhost/</a:t>
            </a:r>
            <a:r>
              <a:rPr lang="en-US" b="1" dirty="0" err="1">
                <a:latin typeface="Bahnschrift" panose="020B0502040204020203" pitchFamily="34" charset="0"/>
              </a:rPr>
              <a:t>walmart</a:t>
            </a:r>
            <a:r>
              <a:rPr lang="en-US" b="1" dirty="0">
                <a:latin typeface="Bahnschrift" panose="020B0502040204020203" pitchFamily="34" charset="0"/>
              </a:rPr>
              <a:t> --username root --password </a:t>
            </a:r>
            <a:r>
              <a:rPr lang="en-US" b="1" dirty="0" err="1">
                <a:latin typeface="Bahnschrift" panose="020B0502040204020203" pitchFamily="34" charset="0"/>
              </a:rPr>
              <a:t>cloudera</a:t>
            </a:r>
            <a:r>
              <a:rPr lang="en-US" b="1" dirty="0">
                <a:latin typeface="Bahnschrift" panose="020B0502040204020203" pitchFamily="34" charset="0"/>
              </a:rPr>
              <a:t> --table stock --hive-import --hive-table </a:t>
            </a:r>
            <a:r>
              <a:rPr lang="en-US" b="1" dirty="0" err="1">
                <a:latin typeface="Bahnschrift" panose="020B0502040204020203" pitchFamily="34" charset="0"/>
              </a:rPr>
              <a:t>hive_stock</a:t>
            </a:r>
            <a:r>
              <a:rPr lang="en-US" b="1" dirty="0">
                <a:latin typeface="Bahnschrift" panose="020B0502040204020203" pitchFamily="34" charset="0"/>
              </a:rPr>
              <a:t> -m 1</a:t>
            </a:r>
          </a:p>
          <a:p>
            <a:endParaRPr lang="en-US" b="1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Here ‘</a:t>
            </a:r>
            <a:r>
              <a:rPr lang="en-US" b="1" dirty="0" err="1">
                <a:latin typeface="Bahnschrift" panose="020B0502040204020203" pitchFamily="34" charset="0"/>
              </a:rPr>
              <a:t>walmart</a:t>
            </a:r>
            <a:r>
              <a:rPr lang="en-US" dirty="0">
                <a:latin typeface="Bahnschrift" panose="020B0502040204020203" pitchFamily="34" charset="0"/>
              </a:rPr>
              <a:t>’ is the MySQL database, ‘</a:t>
            </a:r>
            <a:r>
              <a:rPr lang="en-US" b="1" dirty="0">
                <a:latin typeface="Bahnschrift" panose="020B0502040204020203" pitchFamily="34" charset="0"/>
              </a:rPr>
              <a:t>stock</a:t>
            </a:r>
            <a:r>
              <a:rPr lang="en-US" dirty="0">
                <a:latin typeface="Bahnschrift" panose="020B0502040204020203" pitchFamily="34" charset="0"/>
              </a:rPr>
              <a:t>’ is MySQL table and ‘</a:t>
            </a:r>
            <a:r>
              <a:rPr lang="en-US" b="1" dirty="0" err="1">
                <a:latin typeface="Bahnschrift" panose="020B0502040204020203" pitchFamily="34" charset="0"/>
              </a:rPr>
              <a:t>hive_stock</a:t>
            </a:r>
            <a:r>
              <a:rPr lang="en-US" dirty="0">
                <a:latin typeface="Bahnschrift" panose="020B0502040204020203" pitchFamily="34" charset="0"/>
              </a:rPr>
              <a:t>’ is Hive Data Warehouse table.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35B234-0A93-4743-A755-92A313D43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622" y="208499"/>
            <a:ext cx="1452578" cy="726289"/>
          </a:xfrm>
          <a:prstGeom prst="rect">
            <a:avLst/>
          </a:prstGeom>
        </p:spPr>
      </p:pic>
      <p:pic>
        <p:nvPicPr>
          <p:cNvPr id="5" name="Picture 2" descr="File:Apache Sqoop logo.svg - Wikimedia Commons">
            <a:extLst>
              <a:ext uri="{FF2B5EF4-FFF2-40B4-BE49-F238E27FC236}">
                <a16:creationId xmlns:a16="http://schemas.microsoft.com/office/drawing/2014/main" id="{CF74FDF1-91A3-4D4E-BF37-ADF24060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582" y="1478950"/>
            <a:ext cx="1178984" cy="30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67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29615D-AADE-4180-B25D-E69E0FD2E15C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Partitioning the Data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9858E-997C-46C9-848C-E90F41781C67}"/>
              </a:ext>
            </a:extLst>
          </p:cNvPr>
          <p:cNvSpPr txBox="1"/>
          <p:nvPr/>
        </p:nvSpPr>
        <p:spPr>
          <a:xfrm>
            <a:off x="579760" y="1419152"/>
            <a:ext cx="8897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Partitioning is a technique in Hive, which is used for data optimization.</a:t>
            </a:r>
          </a:p>
          <a:p>
            <a:r>
              <a:rPr lang="en-US" dirty="0">
                <a:latin typeface="Bahnschrift" panose="020B0502040204020203" pitchFamily="34" charset="0"/>
              </a:rPr>
              <a:t>Using the following command the table ‘</a:t>
            </a:r>
            <a:r>
              <a:rPr lang="en-US" b="1" dirty="0" err="1">
                <a:latin typeface="Bahnschrift" panose="020B0502040204020203" pitchFamily="34" charset="0"/>
              </a:rPr>
              <a:t>hive</a:t>
            </a:r>
            <a:r>
              <a:rPr lang="en-US" dirty="0" err="1">
                <a:latin typeface="Bahnschrift" panose="020B0502040204020203" pitchFamily="34" charset="0"/>
              </a:rPr>
              <a:t>_</a:t>
            </a:r>
            <a:r>
              <a:rPr lang="en-US" b="1" dirty="0" err="1">
                <a:latin typeface="Bahnschrift" panose="020B0502040204020203" pitchFamily="34" charset="0"/>
              </a:rPr>
              <a:t>stocks</a:t>
            </a:r>
            <a:r>
              <a:rPr lang="en-US" dirty="0">
                <a:latin typeface="Bahnschrift" panose="020B0502040204020203" pitchFamily="34" charset="0"/>
              </a:rPr>
              <a:t>’ was partitioned and stored as table ‘</a:t>
            </a:r>
            <a:r>
              <a:rPr lang="en-US" b="1" dirty="0" err="1">
                <a:latin typeface="Bahnschrift" panose="020B0502040204020203" pitchFamily="34" charset="0"/>
              </a:rPr>
              <a:t>stock_part</a:t>
            </a:r>
            <a:r>
              <a:rPr lang="en-US" dirty="0">
                <a:latin typeface="Bahnschrift" panose="020B0502040204020203" pitchFamily="34" charset="0"/>
              </a:rPr>
              <a:t>’ : </a:t>
            </a:r>
          </a:p>
          <a:p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9482E-0AB6-4B34-AE24-B69945ED793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17"/>
          <a:stretch/>
        </p:blipFill>
        <p:spPr>
          <a:xfrm>
            <a:off x="609600" y="3085423"/>
            <a:ext cx="11089719" cy="491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0EF7D-D88C-4912-813F-A22289FB23D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7" r="27231" b="46240"/>
          <a:stretch/>
        </p:blipFill>
        <p:spPr>
          <a:xfrm>
            <a:off x="579760" y="3989364"/>
            <a:ext cx="8154936" cy="173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3A052-E55E-4DEC-BB9F-E12B06730CA1}"/>
              </a:ext>
            </a:extLst>
          </p:cNvPr>
          <p:cNvSpPr txBox="1"/>
          <p:nvPr/>
        </p:nvSpPr>
        <p:spPr>
          <a:xfrm>
            <a:off x="492674" y="2667786"/>
            <a:ext cx="1989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Creating partition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4A5A1-650D-4271-980C-0D23DD949ABA}"/>
              </a:ext>
            </a:extLst>
          </p:cNvPr>
          <p:cNvSpPr txBox="1"/>
          <p:nvPr/>
        </p:nvSpPr>
        <p:spPr>
          <a:xfrm>
            <a:off x="364222" y="3620032"/>
            <a:ext cx="2246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Inserting the Data</a:t>
            </a:r>
          </a:p>
        </p:txBody>
      </p:sp>
    </p:spTree>
    <p:extLst>
      <p:ext uri="{BB962C8B-B14F-4D97-AF65-F5344CB8AC3E}">
        <p14:creationId xmlns:p14="http://schemas.microsoft.com/office/powerpoint/2010/main" val="204703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29615D-AADE-4180-B25D-E69E0FD2E15C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 of Partitioning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4A5A1-650D-4271-980C-0D23DD949ABA}"/>
              </a:ext>
            </a:extLst>
          </p:cNvPr>
          <p:cNvSpPr txBox="1"/>
          <p:nvPr/>
        </p:nvSpPr>
        <p:spPr>
          <a:xfrm>
            <a:off x="2180849" y="1272944"/>
            <a:ext cx="2246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Without Partition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A5213-D42F-4A09-B08C-AA08951D4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97"/>
          <a:stretch/>
        </p:blipFill>
        <p:spPr>
          <a:xfrm>
            <a:off x="786273" y="1895282"/>
            <a:ext cx="5035323" cy="2816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8BF3FD-C511-41D7-B49B-E02C85A5A0F7}"/>
              </a:ext>
            </a:extLst>
          </p:cNvPr>
          <p:cNvSpPr txBox="1"/>
          <p:nvPr/>
        </p:nvSpPr>
        <p:spPr>
          <a:xfrm>
            <a:off x="7764981" y="1272944"/>
            <a:ext cx="2246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With Partition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3B404-7EEC-499D-B9ED-6D7A6788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02" y="1895282"/>
            <a:ext cx="5035323" cy="28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E3C3EF8-A9A9-43F9-9AAD-0502FCD7E7C2}"/>
              </a:ext>
            </a:extLst>
          </p:cNvPr>
          <p:cNvSpPr txBox="1"/>
          <p:nvPr/>
        </p:nvSpPr>
        <p:spPr>
          <a:xfrm>
            <a:off x="3303935" y="141957"/>
            <a:ext cx="5584129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C41D8-992F-40CB-9008-AD6D92110D14}"/>
              </a:ext>
            </a:extLst>
          </p:cNvPr>
          <p:cNvSpPr/>
          <p:nvPr/>
        </p:nvSpPr>
        <p:spPr>
          <a:xfrm>
            <a:off x="800710" y="1473104"/>
            <a:ext cx="10590580" cy="658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1:</a:t>
            </a:r>
            <a:r>
              <a:rPr lang="en-IN" sz="14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a Hive query to identify the top three dates that experienced the largest percentage change in stock price (from open to close) for every stock.</a:t>
            </a:r>
            <a:endParaRPr lang="en-IN" sz="14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F1252-1FAB-4427-A1D0-FF5F4F0BBD38}"/>
              </a:ext>
            </a:extLst>
          </p:cNvPr>
          <p:cNvSpPr/>
          <p:nvPr/>
        </p:nvSpPr>
        <p:spPr>
          <a:xfrm>
            <a:off x="800710" y="2444481"/>
            <a:ext cx="10590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Bahnschrift" panose="020B0502040204020203" pitchFamily="34" charset="0"/>
              </a:rPr>
              <a:t>Query : 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select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rn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, dates, symbol,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percentage_change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  from (select dates,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symbol,percentage_change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,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row_number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() over(partition by symbol order by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percentage_change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desc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) as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rn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  from (select symbol, dates, round(abs(((close - open) / open) * 100), 2) as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percentage_change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 from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stock_part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)a )b where </a:t>
            </a:r>
            <a:r>
              <a:rPr lang="en-IN" dirty="0" err="1">
                <a:solidFill>
                  <a:srgbClr val="0070C0"/>
                </a:solidFill>
                <a:latin typeface="Bahnschrift" panose="020B0502040204020203" pitchFamily="34" charset="0"/>
              </a:rPr>
              <a:t>rn</a:t>
            </a:r>
            <a:r>
              <a:rPr lang="en-IN" dirty="0">
                <a:solidFill>
                  <a:srgbClr val="0070C0"/>
                </a:solidFill>
                <a:latin typeface="Bahnschrift" panose="020B0502040204020203" pitchFamily="34" charset="0"/>
              </a:rPr>
              <a:t> &lt;= 3;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BD9F8D-2CDF-4CD5-8869-6D045426C4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30854" r="54255"/>
          <a:stretch/>
        </p:blipFill>
        <p:spPr>
          <a:xfrm>
            <a:off x="3668001" y="3769729"/>
            <a:ext cx="4855996" cy="25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4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50EEA74-EE8D-4B68-85E9-0531E88A6D91}"/>
              </a:ext>
            </a:extLst>
          </p:cNvPr>
          <p:cNvSpPr txBox="1"/>
          <p:nvPr/>
        </p:nvSpPr>
        <p:spPr>
          <a:xfrm>
            <a:off x="2749247" y="133248"/>
            <a:ext cx="6693505" cy="704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external table</a:t>
            </a:r>
            <a:endParaRPr lang="en-IN" sz="4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878ECE-EE42-45E9-A8CD-BDCC528422C3}"/>
              </a:ext>
            </a:extLst>
          </p:cNvPr>
          <p:cNvSpPr/>
          <p:nvPr/>
        </p:nvSpPr>
        <p:spPr>
          <a:xfrm>
            <a:off x="800710" y="1473104"/>
            <a:ext cx="10590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Create an external table using the following command:</a:t>
            </a:r>
          </a:p>
          <a:p>
            <a:endParaRPr lang="en-US" b="1" dirty="0">
              <a:latin typeface="Bahnschrift" panose="020B0502040204020203" pitchFamily="34" charset="0"/>
            </a:endParaRPr>
          </a:p>
          <a:p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create external table hive_1(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Row_num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int, Date string, Symbol string,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Percentage_change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float) row format delimited fields terminated by ' ' location '/user/hive/warehouse/hive1';</a:t>
            </a:r>
            <a:endParaRPr lang="en-IN" dirty="0">
              <a:solidFill>
                <a:srgbClr val="0070C0"/>
              </a:solidFill>
              <a:latin typeface="Bahnschrift" panose="020B0502040204020203" pitchFamily="34" charset="0"/>
            </a:endParaRPr>
          </a:p>
          <a:p>
            <a:endParaRPr lang="en-IN" dirty="0">
              <a:latin typeface="Bahnschrif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CF814F-B757-4EB2-8CD1-62F6B23C8B54}"/>
              </a:ext>
            </a:extLst>
          </p:cNvPr>
          <p:cNvSpPr/>
          <p:nvPr/>
        </p:nvSpPr>
        <p:spPr>
          <a:xfrm>
            <a:off x="800710" y="3261238"/>
            <a:ext cx="105905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Bahnschrift" panose="020B0502040204020203" pitchFamily="34" charset="0"/>
              </a:rPr>
              <a:t>Now, insert the results achieved after processing the internal table into external table using the following command:</a:t>
            </a:r>
          </a:p>
          <a:p>
            <a:endParaRPr lang="en-US" b="1" dirty="0">
              <a:latin typeface="Bahnschrift" panose="020B0502040204020203" pitchFamily="34" charset="0"/>
            </a:endParaRPr>
          </a:p>
          <a:p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insert overwrite table hive_1 select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rn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, dates, symbol,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percentage_change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from (select dates,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symbol,percentage_change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,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row_number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() over(partition by symbol order by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percentage_change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desc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) as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rn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from (select symbol, dates, round(abs(((close - open) / open) * 100), 2) as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percentage_change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from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stock_part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)a )b where </a:t>
            </a:r>
            <a:r>
              <a:rPr lang="en-IN" b="1" dirty="0" err="1">
                <a:solidFill>
                  <a:srgbClr val="0070C0"/>
                </a:solidFill>
                <a:latin typeface="Bahnschrift" panose="020B0502040204020203" pitchFamily="34" charset="0"/>
              </a:rPr>
              <a:t>rn</a:t>
            </a:r>
            <a:r>
              <a:rPr lang="en-IN" b="1" dirty="0">
                <a:solidFill>
                  <a:srgbClr val="0070C0"/>
                </a:solidFill>
                <a:latin typeface="Bahnschrift" panose="020B0502040204020203" pitchFamily="34" charset="0"/>
              </a:rPr>
              <a:t> &lt;= 3;</a:t>
            </a:r>
          </a:p>
          <a:p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936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1501</Words>
  <Application>Microsoft Office PowerPoint</Application>
  <PresentationFormat>Widescreen</PresentationFormat>
  <Paragraphs>138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Bahnschrift</vt:lpstr>
      <vt:lpstr>Calibri</vt:lpstr>
      <vt:lpstr>Helvetica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199</cp:revision>
  <dcterms:created xsi:type="dcterms:W3CDTF">2022-12-05T10:10:22Z</dcterms:created>
  <dcterms:modified xsi:type="dcterms:W3CDTF">2023-08-25T10:29:43Z</dcterms:modified>
</cp:coreProperties>
</file>